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01025" y="4415775"/>
            <a:ext cx="5608299" cy="4183374"/>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700920" y="4473719"/>
            <a:ext cx="5608079" cy="3660119"/>
          </a:xfrm>
          <a:prstGeom prst="rect">
            <a:avLst/>
          </a:prstGeom>
          <a:noFill/>
          <a:ln>
            <a:noFill/>
          </a:ln>
        </p:spPr>
        <p:txBody>
          <a:bodyPr anchorCtr="0" anchor="t" bIns="46425" lIns="93225" rIns="93225" tIns="46425">
            <a:noAutofit/>
          </a:bodyPr>
          <a:lstStyle/>
          <a:p>
            <a:pPr indent="0" lvl="0" marL="0" marR="0" rtl="0" algn="l">
              <a:spcBef>
                <a:spcPts val="0"/>
              </a:spcBef>
              <a:buNone/>
            </a:pPr>
            <a:r>
              <a:t/>
            </a:r>
            <a:endParaRPr b="0" i="0" sz="1800" u="none" cap="none" strike="noStrike"/>
          </a:p>
        </p:txBody>
      </p:sp>
      <p:sp>
        <p:nvSpPr>
          <p:cNvPr id="55" name="Shape 55"/>
          <p:cNvSpPr txBox="1"/>
          <p:nvPr/>
        </p:nvSpPr>
        <p:spPr>
          <a:xfrm>
            <a:off x="3970800" y="8830079"/>
            <a:ext cx="3037319" cy="466199"/>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56" name="Shape 5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51" name="Shape 151"/>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52" name="Shape 152"/>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53" name="Shape 153"/>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54" name="Shape 154"/>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0" lvl="0" marL="0" marR="0" rtl="0" algn="l">
              <a:lnSpc>
                <a:spcPct val="100000"/>
              </a:lnSpc>
              <a:spcBef>
                <a:spcPts val="0"/>
              </a:spcBef>
              <a:buNone/>
            </a:pPr>
            <a:r>
              <a:t/>
            </a:r>
            <a:endParaRPr sz="2000"/>
          </a:p>
        </p:txBody>
      </p:sp>
      <p:sp>
        <p:nvSpPr>
          <p:cNvPr id="155" name="Shape 155"/>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62" name="Shape 162"/>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63" name="Shape 163"/>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64" name="Shape 164"/>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65" name="Shape 165"/>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lvl="0" marR="0" rtl="0" algn="l">
              <a:lnSpc>
                <a:spcPct val="100000"/>
              </a:lnSpc>
              <a:spcBef>
                <a:spcPts val="0"/>
              </a:spcBef>
              <a:buNone/>
            </a:pPr>
            <a:r>
              <a:rPr lang="en-US" sz="1200"/>
              <a:t>Focus points:</a:t>
            </a:r>
          </a:p>
          <a:p>
            <a:pPr lvl="0" marR="0" rtl="0" algn="l">
              <a:lnSpc>
                <a:spcPct val="100000"/>
              </a:lnSpc>
              <a:spcBef>
                <a:spcPts val="0"/>
              </a:spcBef>
              <a:buNone/>
            </a:pPr>
            <a:r>
              <a:rPr lang="en-US" sz="1200"/>
              <a:t>Deliberate on the three points and give examples</a:t>
            </a:r>
          </a:p>
          <a:p>
            <a:pPr indent="-304800" lvl="0" marL="457200" marR="0" rtl="0" algn="l">
              <a:lnSpc>
                <a:spcPct val="100000"/>
              </a:lnSpc>
              <a:spcBef>
                <a:spcPts val="0"/>
              </a:spcBef>
              <a:buSzPct val="100000"/>
              <a:buChar char="-"/>
            </a:pPr>
            <a:r>
              <a:rPr lang="en-US" sz="1200"/>
              <a:t>Automation only being at GUI level</a:t>
            </a:r>
          </a:p>
        </p:txBody>
      </p:sp>
      <p:sp>
        <p:nvSpPr>
          <p:cNvPr id="166" name="Shape 166"/>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701025" y="4415775"/>
            <a:ext cx="5608200" cy="4183500"/>
          </a:xfrm>
          <a:prstGeom prst="rect">
            <a:avLst/>
          </a:prstGeom>
        </p:spPr>
        <p:txBody>
          <a:bodyPr anchorCtr="0" anchor="t" bIns="91425" lIns="91425" rIns="91425" tIns="91425">
            <a:noAutofit/>
          </a:bodyPr>
          <a:lstStyle/>
          <a:p>
            <a:pPr indent="-292100" lvl="0" marL="457200" rtl="0">
              <a:lnSpc>
                <a:spcPct val="115000"/>
              </a:lnSpc>
              <a:spcBef>
                <a:spcPts val="0"/>
              </a:spcBef>
              <a:buClr>
                <a:srgbClr val="464646"/>
              </a:buClr>
              <a:buSzPct val="100000"/>
              <a:buAutoNum type="arabicPeriod"/>
            </a:pPr>
            <a:r>
              <a:rPr b="1" lang="en-US" sz="1000">
                <a:solidFill>
                  <a:srgbClr val="464646"/>
                </a:solidFill>
              </a:rPr>
              <a:t>Ask a question,can we adopt a fully automated test strategy</a:t>
            </a:r>
          </a:p>
          <a:p>
            <a:pPr indent="-292100" lvl="0" marL="457200" rtl="0">
              <a:lnSpc>
                <a:spcPct val="115000"/>
              </a:lnSpc>
              <a:spcBef>
                <a:spcPts val="0"/>
              </a:spcBef>
              <a:buClr>
                <a:srgbClr val="464646"/>
              </a:buClr>
              <a:buSzPct val="100000"/>
              <a:buAutoNum type="arabicPeriod"/>
            </a:pPr>
            <a:r>
              <a:rPr b="1" lang="en-US" sz="1000">
                <a:solidFill>
                  <a:srgbClr val="464646"/>
                </a:solidFill>
              </a:rPr>
              <a:t>Test pyramid shows the mix of tests we should aim for</a:t>
            </a:r>
          </a:p>
          <a:p>
            <a:pPr indent="-292100" lvl="0" marL="457200" rtl="0">
              <a:lnSpc>
                <a:spcPct val="115000"/>
              </a:lnSpc>
              <a:spcBef>
                <a:spcPts val="0"/>
              </a:spcBef>
              <a:buClr>
                <a:srgbClr val="464646"/>
              </a:buClr>
              <a:buSzPct val="100000"/>
              <a:buAutoNum type="arabicPeriod"/>
            </a:pPr>
            <a:r>
              <a:rPr b="1" lang="en-US" sz="1000">
                <a:solidFill>
                  <a:srgbClr val="464646"/>
                </a:solidFill>
              </a:rPr>
              <a:t>Impact on time to production with focus being on Quality code</a:t>
            </a:r>
            <a:r>
              <a:rPr lang="en-US" sz="1000">
                <a:solidFill>
                  <a:srgbClr val="464646"/>
                </a:solidFill>
              </a:rPr>
              <a:t> </a:t>
            </a:r>
          </a:p>
          <a:p>
            <a:pPr indent="-292100" lvl="0" marL="457200" rtl="0">
              <a:lnSpc>
                <a:spcPct val="115000"/>
              </a:lnSpc>
              <a:spcBef>
                <a:spcPts val="0"/>
              </a:spcBef>
              <a:buClr>
                <a:srgbClr val="464646"/>
              </a:buClr>
              <a:buSzPct val="100000"/>
              <a:buAutoNum type="arabicPeriod"/>
            </a:pPr>
            <a:r>
              <a:rPr lang="en-US" sz="1000">
                <a:solidFill>
                  <a:srgbClr val="464646"/>
                </a:solidFill>
              </a:rPr>
              <a:t>Time to market is shortened as there is reduced dependency on manual testing </a:t>
            </a:r>
          </a:p>
          <a:p>
            <a:pPr indent="-292100" lvl="0" marL="457200" rtl="0">
              <a:lnSpc>
                <a:spcPct val="115000"/>
              </a:lnSpc>
              <a:spcBef>
                <a:spcPts val="0"/>
              </a:spcBef>
              <a:buClr>
                <a:srgbClr val="464646"/>
              </a:buClr>
              <a:buSzPct val="100000"/>
              <a:buAutoNum type="arabicPeriod"/>
            </a:pPr>
            <a:r>
              <a:rPr lang="en-US" sz="1000">
                <a:solidFill>
                  <a:srgbClr val="464646"/>
                </a:solidFill>
              </a:rPr>
              <a:t>Business facing tests = Manual and Automated GUI tests = Difficult to maintain</a:t>
            </a:r>
          </a:p>
          <a:p>
            <a:pPr indent="-292100" lvl="0" marL="457200" rtl="0">
              <a:lnSpc>
                <a:spcPct val="115000"/>
              </a:lnSpc>
              <a:spcBef>
                <a:spcPts val="0"/>
              </a:spcBef>
              <a:buClr>
                <a:srgbClr val="464646"/>
              </a:buClr>
              <a:buSzPct val="100000"/>
              <a:buAutoNum type="arabicPeriod"/>
            </a:pPr>
            <a:r>
              <a:rPr lang="en-US" sz="1000">
                <a:solidFill>
                  <a:srgbClr val="464646"/>
                </a:solidFill>
              </a:rPr>
              <a:t>Technology facing tests = Unit + Service layer tests</a:t>
            </a:r>
          </a:p>
          <a:p>
            <a:pPr lvl="0" rtl="0">
              <a:lnSpc>
                <a:spcPct val="115000"/>
              </a:lnSpc>
              <a:spcBef>
                <a:spcPts val="0"/>
              </a:spcBef>
              <a:buNone/>
            </a:pPr>
            <a:r>
              <a:t/>
            </a:r>
            <a:endParaRPr sz="1000">
              <a:solidFill>
                <a:srgbClr val="464646"/>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rPr lang="en-US"/>
              <a:t>(*** Use humuour   ***)  We call this the ice cream but it does not taste as nice as it looks</a:t>
            </a:r>
          </a:p>
          <a:p>
            <a:pPr lvl="0">
              <a:spcBef>
                <a:spcPts val="0"/>
              </a:spcBef>
              <a:buNone/>
            </a:pPr>
            <a:r>
              <a:rPr lang="en-US"/>
              <a:t>High number of manual test dependency means </a:t>
            </a:r>
            <a:r>
              <a:rPr b="1" lang="en-US"/>
              <a:t>increased test time</a:t>
            </a:r>
            <a:r>
              <a:rPr lang="en-US"/>
              <a:t> before deploying to market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90" name="Shape 190"/>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91" name="Shape 191"/>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92" name="Shape 192"/>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93" name="Shape 193"/>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292100" lvl="0" marL="457200" marR="0" rtl="0" algn="l">
              <a:lnSpc>
                <a:spcPct val="100000"/>
              </a:lnSpc>
              <a:spcBef>
                <a:spcPts val="0"/>
              </a:spcBef>
              <a:buSzPct val="100000"/>
              <a:buChar char="-"/>
            </a:pPr>
            <a:r>
              <a:rPr lang="en-US" sz="1000"/>
              <a:t>Dev + Operations collaboration </a:t>
            </a:r>
          </a:p>
          <a:p>
            <a:pPr indent="-292100" lvl="0" marL="457200" marR="0" rtl="0" algn="l">
              <a:lnSpc>
                <a:spcPct val="100000"/>
              </a:lnSpc>
              <a:spcBef>
                <a:spcPts val="0"/>
              </a:spcBef>
              <a:buSzPct val="100000"/>
              <a:buChar char="-"/>
            </a:pPr>
            <a:r>
              <a:rPr lang="en-US" sz="1000"/>
              <a:t>DevOps includes all people involved development of the product from start to finish</a:t>
            </a:r>
          </a:p>
          <a:p>
            <a:pPr indent="-292100" lvl="0" marL="457200" marR="0" rtl="0" algn="l">
              <a:lnSpc>
                <a:spcPct val="100000"/>
              </a:lnSpc>
              <a:spcBef>
                <a:spcPts val="0"/>
              </a:spcBef>
              <a:buSzPct val="100000"/>
              <a:buChar char="-"/>
            </a:pPr>
            <a:r>
              <a:rPr lang="en-US" sz="1000"/>
              <a:t>Modern dev environment (Puppet,Chef,Ansible,Saltstack)</a:t>
            </a:r>
          </a:p>
          <a:p>
            <a:pPr indent="-292100" lvl="0" marL="457200" marR="0" rtl="0" algn="l">
              <a:lnSpc>
                <a:spcPct val="100000"/>
              </a:lnSpc>
              <a:spcBef>
                <a:spcPts val="0"/>
              </a:spcBef>
              <a:buSzPct val="100000"/>
              <a:buChar char="-"/>
            </a:pPr>
            <a:r>
              <a:rPr lang="en-US" sz="1000"/>
              <a:t>* Stress &gt; Infrastructure as code &gt; config management scripts as part of source control(GIT) right along side the code it runs with </a:t>
            </a:r>
          </a:p>
          <a:p>
            <a:pPr indent="-292100" lvl="0" marL="457200" marR="0" rtl="0" algn="l">
              <a:lnSpc>
                <a:spcPct val="100000"/>
              </a:lnSpc>
              <a:spcBef>
                <a:spcPts val="0"/>
              </a:spcBef>
              <a:buSzPct val="100000"/>
              <a:buChar char="-"/>
            </a:pPr>
            <a:r>
              <a:rPr lang="en-US" sz="1000"/>
              <a:t>CI, Automated testing - immediate feedback to developers, don’t deploy broken code ( Make it visible)</a:t>
            </a:r>
          </a:p>
          <a:p>
            <a:pPr indent="-292100" lvl="0" marL="457200" marR="0" rtl="0" algn="l">
              <a:lnSpc>
                <a:spcPct val="100000"/>
              </a:lnSpc>
              <a:spcBef>
                <a:spcPts val="0"/>
              </a:spcBef>
              <a:buSzPct val="100000"/>
              <a:buChar char="-"/>
            </a:pPr>
            <a:r>
              <a:rPr lang="en-US" sz="1000"/>
              <a:t>Deploy code to target systems</a:t>
            </a:r>
          </a:p>
          <a:p>
            <a:pPr indent="-292100" lvl="0" marL="457200" marR="0" rtl="0" algn="l">
              <a:lnSpc>
                <a:spcPct val="100000"/>
              </a:lnSpc>
              <a:spcBef>
                <a:spcPts val="0"/>
              </a:spcBef>
              <a:buSzPct val="100000"/>
              <a:buChar char="-"/>
            </a:pPr>
            <a:r>
              <a:rPr lang="en-US" sz="1000"/>
              <a:t>Generate production move packages</a:t>
            </a:r>
          </a:p>
          <a:p>
            <a:pPr indent="-292100" lvl="0" marL="457200" rtl="0">
              <a:spcBef>
                <a:spcPts val="0"/>
              </a:spcBef>
              <a:buSzPct val="100000"/>
              <a:buChar char="-"/>
            </a:pPr>
            <a:r>
              <a:rPr lang="en-US" sz="1000">
                <a:solidFill>
                  <a:schemeClr val="dk1"/>
                </a:solidFill>
              </a:rPr>
              <a:t>CD - </a:t>
            </a:r>
          </a:p>
        </p:txBody>
      </p:sp>
      <p:sp>
        <p:nvSpPr>
          <p:cNvPr id="194" name="Shape 194"/>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701025" y="4415775"/>
            <a:ext cx="5608200" cy="4183500"/>
          </a:xfrm>
          <a:prstGeom prst="rect">
            <a:avLst/>
          </a:prstGeom>
        </p:spPr>
        <p:txBody>
          <a:bodyPr anchorCtr="0" anchor="t" bIns="91425" lIns="91425" rIns="91425" tIns="91425">
            <a:noAutofit/>
          </a:bodyPr>
          <a:lstStyle/>
          <a:p>
            <a:pPr lvl="0">
              <a:spcBef>
                <a:spcPts val="0"/>
              </a:spcBef>
              <a:buNone/>
            </a:pPr>
            <a:r>
              <a:rPr lang="en-US"/>
              <a:t>Team approach encourages greater collaboration </a:t>
            </a:r>
          </a:p>
          <a:p>
            <a:pPr lvl="0">
              <a:spcBef>
                <a:spcPts val="0"/>
              </a:spcBef>
              <a:buNone/>
            </a:pPr>
            <a:r>
              <a:rPr lang="en-US"/>
              <a:t>Support activities like DevOps are crucial in making this a success</a:t>
            </a:r>
          </a:p>
          <a:p>
            <a:pPr lvl="0">
              <a:spcBef>
                <a:spcPts val="0"/>
              </a:spcBef>
              <a:buNone/>
            </a:pPr>
            <a:r>
              <a:rPr lang="en-US"/>
              <a:t>Iterative development approach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207" name="Shape 207"/>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208" name="Shape 208"/>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209" name="Shape 209"/>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210" name="Shape 210"/>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0" lvl="0" marL="0" marR="0" rtl="0" algn="l">
              <a:lnSpc>
                <a:spcPct val="100000"/>
              </a:lnSpc>
              <a:spcBef>
                <a:spcPts val="0"/>
              </a:spcBef>
              <a:buNone/>
            </a:pPr>
            <a:r>
              <a:rPr lang="en-US"/>
              <a:t>Bring benefits of TA back to digital transformation</a:t>
            </a:r>
          </a:p>
          <a:p>
            <a:pPr indent="0" lvl="0" marL="0" marR="0" rtl="0" algn="l">
              <a:lnSpc>
                <a:spcPct val="100000"/>
              </a:lnSpc>
              <a:spcBef>
                <a:spcPts val="0"/>
              </a:spcBef>
              <a:buNone/>
            </a:pPr>
            <a:r>
              <a:rPr lang="en-US"/>
              <a:t>Relate to issues on client projects</a:t>
            </a:r>
          </a:p>
        </p:txBody>
      </p:sp>
      <p:sp>
        <p:nvSpPr>
          <p:cNvPr id="211" name="Shape 211"/>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218" name="Shape 218"/>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219" name="Shape 219"/>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220" name="Shape 220"/>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221" name="Shape 221"/>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0" lvl="0" marL="0" marR="0" rtl="0" algn="l">
              <a:lnSpc>
                <a:spcPct val="100000"/>
              </a:lnSpc>
              <a:spcBef>
                <a:spcPts val="0"/>
              </a:spcBef>
              <a:buNone/>
            </a:pPr>
            <a:r>
              <a:t/>
            </a:r>
            <a:endParaRPr b="0" i="0" sz="1800" u="none" cap="none" strike="noStrike"/>
          </a:p>
        </p:txBody>
      </p:sp>
      <p:sp>
        <p:nvSpPr>
          <p:cNvPr id="222" name="Shape 222"/>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229" name="Shape 229"/>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230" name="Shape 230"/>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231" name="Shape 231"/>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232" name="Shape 232"/>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lvl="0" rtl="0">
              <a:lnSpc>
                <a:spcPct val="196363"/>
              </a:lnSpc>
              <a:spcBef>
                <a:spcPts val="0"/>
              </a:spcBef>
              <a:spcAft>
                <a:spcPts val="600"/>
              </a:spcAft>
              <a:buClr>
                <a:schemeClr val="dk1"/>
              </a:buClr>
              <a:buFont typeface="Arial"/>
              <a:buNone/>
            </a:pPr>
            <a:r>
              <a:rPr b="1" lang="en-US">
                <a:solidFill>
                  <a:srgbClr val="333333"/>
                </a:solidFill>
                <a:latin typeface="Microsoft Yahei"/>
                <a:ea typeface="Microsoft Yahei"/>
                <a:cs typeface="Microsoft Yahei"/>
                <a:sym typeface="Microsoft Yahei"/>
              </a:rPr>
              <a:t>Quality Analyst</a:t>
            </a:r>
          </a:p>
          <a:p>
            <a:pPr lvl="0" rtl="0">
              <a:lnSpc>
                <a:spcPct val="160000"/>
              </a:lnSpc>
              <a:spcBef>
                <a:spcPts val="0"/>
              </a:spcBef>
              <a:spcAft>
                <a:spcPts val="1500"/>
              </a:spcAft>
              <a:buClr>
                <a:schemeClr val="dk1"/>
              </a:buClr>
              <a:buFont typeface="Arial"/>
              <a:buNone/>
            </a:pPr>
            <a:r>
              <a:rPr lang="en-US">
                <a:solidFill>
                  <a:srgbClr val="333333"/>
                </a:solidFill>
                <a:latin typeface="Microsoft Yahei"/>
                <a:ea typeface="Microsoft Yahei"/>
                <a:cs typeface="Microsoft Yahei"/>
                <a:sym typeface="Microsoft Yahei"/>
              </a:rPr>
              <a:t>Complex interactions, users unexpected, fail unpredictably. Asks questions early - save time</a:t>
            </a:r>
          </a:p>
          <a:p>
            <a:pPr lvl="0" rtl="0">
              <a:lnSpc>
                <a:spcPct val="196363"/>
              </a:lnSpc>
              <a:spcBef>
                <a:spcPts val="0"/>
              </a:spcBef>
              <a:spcAft>
                <a:spcPts val="600"/>
              </a:spcAft>
              <a:buClr>
                <a:schemeClr val="dk1"/>
              </a:buClr>
              <a:buFont typeface="Arial"/>
              <a:buNone/>
            </a:pPr>
            <a:r>
              <a:rPr b="1" lang="en-US">
                <a:solidFill>
                  <a:srgbClr val="333333"/>
                </a:solidFill>
                <a:latin typeface="Microsoft Yahei"/>
                <a:ea typeface="Microsoft Yahei"/>
                <a:cs typeface="Microsoft Yahei"/>
                <a:sym typeface="Microsoft Yahei"/>
              </a:rPr>
              <a:t>Quality Assurer</a:t>
            </a:r>
          </a:p>
          <a:p>
            <a:pPr lvl="0" rtl="0">
              <a:lnSpc>
                <a:spcPct val="160000"/>
              </a:lnSpc>
              <a:spcBef>
                <a:spcPts val="0"/>
              </a:spcBef>
              <a:spcAft>
                <a:spcPts val="1500"/>
              </a:spcAft>
              <a:buNone/>
            </a:pPr>
            <a:r>
              <a:rPr lang="en-US">
                <a:solidFill>
                  <a:srgbClr val="333333"/>
                </a:solidFill>
                <a:latin typeface="Microsoft Yahei"/>
                <a:ea typeface="Microsoft Yahei"/>
                <a:cs typeface="Microsoft Yahei"/>
                <a:sym typeface="Microsoft Yahei"/>
              </a:rPr>
              <a:t>Help build quality. Not quality control, build quality from start, not rejects new features because of poor quality, help to produce quality, automated tests before dev, safety net, tricky scenarios</a:t>
            </a:r>
          </a:p>
          <a:p>
            <a:pPr lvl="0" rtl="0">
              <a:lnSpc>
                <a:spcPct val="196363"/>
              </a:lnSpc>
              <a:spcBef>
                <a:spcPts val="0"/>
              </a:spcBef>
              <a:spcAft>
                <a:spcPts val="600"/>
              </a:spcAft>
              <a:buNone/>
            </a:pPr>
            <a:r>
              <a:rPr b="1" lang="en-US">
                <a:solidFill>
                  <a:srgbClr val="333333"/>
                </a:solidFill>
                <a:latin typeface="Microsoft Yahei"/>
                <a:ea typeface="Microsoft Yahei"/>
                <a:cs typeface="Microsoft Yahei"/>
                <a:sym typeface="Microsoft Yahei"/>
              </a:rPr>
              <a:t>Quality Ambassador</a:t>
            </a:r>
          </a:p>
          <a:p>
            <a:pPr lvl="0" rtl="0">
              <a:lnSpc>
                <a:spcPct val="196363"/>
              </a:lnSpc>
              <a:spcBef>
                <a:spcPts val="0"/>
              </a:spcBef>
              <a:spcAft>
                <a:spcPts val="600"/>
              </a:spcAft>
              <a:buNone/>
            </a:pPr>
            <a:r>
              <a:rPr lang="en-US">
                <a:solidFill>
                  <a:srgbClr val="333333"/>
                </a:solidFill>
                <a:latin typeface="Microsoft Yahei"/>
                <a:ea typeface="Microsoft Yahei"/>
                <a:cs typeface="Microsoft Yahei"/>
                <a:sym typeface="Microsoft Yahei"/>
              </a:rPr>
              <a:t> Your job is to help the whole team own the quality of the work. Inspire. Share their knowledge and prod others to pick up habits that help improve the quality of their work.</a:t>
            </a:r>
          </a:p>
        </p:txBody>
      </p:sp>
      <p:sp>
        <p:nvSpPr>
          <p:cNvPr id="233" name="Shape 233"/>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240" name="Shape 240"/>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241" name="Shape 241"/>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242" name="Shape 242"/>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243" name="Shape 243"/>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0" lvl="0" marL="0" marR="0" rtl="0" algn="l">
              <a:lnSpc>
                <a:spcPct val="100000"/>
              </a:lnSpc>
              <a:spcBef>
                <a:spcPts val="0"/>
              </a:spcBef>
              <a:buNone/>
            </a:pPr>
            <a:r>
              <a:rPr lang="en-US"/>
              <a:t>Single take Away</a:t>
            </a:r>
          </a:p>
          <a:p>
            <a:pPr indent="-228600" lvl="0" marL="457200" marR="0" rtl="0" algn="l">
              <a:lnSpc>
                <a:spcPct val="100000"/>
              </a:lnSpc>
              <a:spcBef>
                <a:spcPts val="0"/>
              </a:spcBef>
              <a:buChar char="-"/>
            </a:pPr>
            <a:r>
              <a:rPr lang="en-US"/>
              <a:t>~Time and Cost benefits of TA</a:t>
            </a:r>
          </a:p>
          <a:p>
            <a:pPr indent="-228600" lvl="0" marL="457200" rtl="0">
              <a:lnSpc>
                <a:spcPct val="115000"/>
              </a:lnSpc>
              <a:spcBef>
                <a:spcPts val="0"/>
              </a:spcBef>
              <a:buClr>
                <a:srgbClr val="464646"/>
              </a:buClr>
              <a:buFont typeface="Calibri"/>
              <a:buChar char="-"/>
            </a:pPr>
            <a:r>
              <a:rPr lang="en-US">
                <a:solidFill>
                  <a:srgbClr val="464646"/>
                </a:solidFill>
                <a:latin typeface="Calibri"/>
                <a:ea typeface="Calibri"/>
                <a:cs typeface="Calibri"/>
                <a:sym typeface="Calibri"/>
              </a:rPr>
              <a:t>Speed to market</a:t>
            </a:r>
          </a:p>
          <a:p>
            <a:pPr indent="-228600" lvl="0" marL="457200" rtl="0">
              <a:lnSpc>
                <a:spcPct val="115000"/>
              </a:lnSpc>
              <a:spcBef>
                <a:spcPts val="0"/>
              </a:spcBef>
              <a:buClr>
                <a:srgbClr val="464646"/>
              </a:buClr>
              <a:buFont typeface="Calibri"/>
              <a:buChar char="-"/>
            </a:pPr>
            <a:r>
              <a:rPr lang="en-US">
                <a:solidFill>
                  <a:srgbClr val="464646"/>
                </a:solidFill>
                <a:latin typeface="Calibri"/>
                <a:ea typeface="Calibri"/>
                <a:cs typeface="Calibri"/>
                <a:sym typeface="Calibri"/>
              </a:rPr>
              <a:t>Deliver faster</a:t>
            </a:r>
          </a:p>
          <a:p>
            <a:pPr indent="-228600" lvl="0" marL="457200" rtl="0">
              <a:lnSpc>
                <a:spcPct val="115000"/>
              </a:lnSpc>
              <a:spcBef>
                <a:spcPts val="0"/>
              </a:spcBef>
              <a:buClr>
                <a:srgbClr val="464646"/>
              </a:buClr>
              <a:buFont typeface="Calibri"/>
              <a:buChar char="-"/>
            </a:pPr>
            <a:r>
              <a:rPr lang="en-US">
                <a:solidFill>
                  <a:srgbClr val="464646"/>
                </a:solidFill>
                <a:latin typeface="Calibri"/>
                <a:ea typeface="Calibri"/>
                <a:cs typeface="Calibri"/>
                <a:sym typeface="Calibri"/>
              </a:rPr>
              <a:t>Maintain quality &amp; user experience</a:t>
            </a:r>
          </a:p>
        </p:txBody>
      </p:sp>
      <p:sp>
        <p:nvSpPr>
          <p:cNvPr id="244" name="Shape 244"/>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txBox="1"/>
          <p:nvPr/>
        </p:nvSpPr>
        <p:spPr>
          <a:xfrm>
            <a:off x="0" y="0"/>
            <a:ext cx="3037319" cy="466199"/>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Tutorial TPI NEXT for BRATESTE 2011</a:t>
            </a:r>
          </a:p>
        </p:txBody>
      </p:sp>
      <p:sp>
        <p:nvSpPr>
          <p:cNvPr id="62" name="Shape 62"/>
          <p:cNvSpPr txBox="1"/>
          <p:nvPr/>
        </p:nvSpPr>
        <p:spPr>
          <a:xfrm>
            <a:off x="3970800" y="0"/>
            <a:ext cx="3037319" cy="466199"/>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b="0" i="0" lang="en-US" sz="1200" u="none" cap="none" strike="noStrike">
                <a:solidFill>
                  <a:srgbClr val="000000"/>
                </a:solidFill>
                <a:latin typeface="Arial"/>
                <a:ea typeface="Arial"/>
                <a:cs typeface="Arial"/>
                <a:sym typeface="Arial"/>
              </a:rPr>
              <a:t>3/16/16</a:t>
            </a:r>
          </a:p>
        </p:txBody>
      </p:sp>
      <p:sp>
        <p:nvSpPr>
          <p:cNvPr id="63" name="Shape 63"/>
          <p:cNvSpPr txBox="1"/>
          <p:nvPr/>
        </p:nvSpPr>
        <p:spPr>
          <a:xfrm>
            <a:off x="0" y="8830079"/>
            <a:ext cx="3037319" cy="466199"/>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  Polteq Test Services B.V. 2011</a:t>
            </a:r>
          </a:p>
        </p:txBody>
      </p:sp>
      <p:sp>
        <p:nvSpPr>
          <p:cNvPr id="64" name="Shape 64"/>
          <p:cNvSpPr txBox="1"/>
          <p:nvPr/>
        </p:nvSpPr>
        <p:spPr>
          <a:xfrm>
            <a:off x="3970800" y="8830079"/>
            <a:ext cx="3037319" cy="466199"/>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65" name="Shape 65"/>
          <p:cNvSpPr txBox="1"/>
          <p:nvPr>
            <p:ph idx="1" type="body"/>
          </p:nvPr>
        </p:nvSpPr>
        <p:spPr>
          <a:xfrm>
            <a:off x="157319" y="1491120"/>
            <a:ext cx="6617159" cy="7093080"/>
          </a:xfrm>
          <a:prstGeom prst="rect">
            <a:avLst/>
          </a:prstGeom>
          <a:noFill/>
          <a:ln>
            <a:noFill/>
          </a:ln>
        </p:spPr>
        <p:txBody>
          <a:bodyPr anchorCtr="0" anchor="t" bIns="44275" lIns="88900" rIns="88900" tIns="44275">
            <a:noAutofit/>
          </a:bodyPr>
          <a:lstStyle/>
          <a:p>
            <a:pPr indent="0" lvl="0" marL="0" marR="0" rtl="0" algn="l">
              <a:spcBef>
                <a:spcPts val="0"/>
              </a:spcBef>
              <a:buNone/>
            </a:pPr>
            <a:r>
              <a:t/>
            </a:r>
            <a:endParaRPr b="0" i="0" sz="1800" u="none" cap="none" strike="noStrike"/>
          </a:p>
        </p:txBody>
      </p:sp>
      <p:sp>
        <p:nvSpPr>
          <p:cNvPr id="66" name="Shape 6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nvSpPr>
        <p:spPr>
          <a:xfrm>
            <a:off x="0" y="0"/>
            <a:ext cx="3037319" cy="466199"/>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251" name="Shape 251"/>
          <p:cNvSpPr txBox="1"/>
          <p:nvPr/>
        </p:nvSpPr>
        <p:spPr>
          <a:xfrm>
            <a:off x="3970800" y="0"/>
            <a:ext cx="3037319" cy="466199"/>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252" name="Shape 252"/>
          <p:cNvSpPr txBox="1"/>
          <p:nvPr/>
        </p:nvSpPr>
        <p:spPr>
          <a:xfrm>
            <a:off x="0" y="8830079"/>
            <a:ext cx="3037319" cy="466199"/>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253" name="Shape 253"/>
          <p:cNvSpPr txBox="1"/>
          <p:nvPr/>
        </p:nvSpPr>
        <p:spPr>
          <a:xfrm>
            <a:off x="3970800" y="8830079"/>
            <a:ext cx="3037319" cy="466199"/>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254" name="Shape 254"/>
          <p:cNvSpPr txBox="1"/>
          <p:nvPr>
            <p:ph idx="1" type="body"/>
          </p:nvPr>
        </p:nvSpPr>
        <p:spPr>
          <a:xfrm>
            <a:off x="157319" y="1491120"/>
            <a:ext cx="6617159" cy="7093080"/>
          </a:xfrm>
          <a:prstGeom prst="rect">
            <a:avLst/>
          </a:prstGeom>
          <a:noFill/>
          <a:ln>
            <a:noFill/>
          </a:ln>
        </p:spPr>
        <p:txBody>
          <a:bodyPr anchorCtr="0" anchor="t" bIns="44275" lIns="88900" rIns="88900" tIns="44275">
            <a:noAutofit/>
          </a:bodyPr>
          <a:lstStyle/>
          <a:p>
            <a:pPr indent="0" lvl="0" marL="0" marR="0" rtl="0" algn="l">
              <a:spcBef>
                <a:spcPts val="0"/>
              </a:spcBef>
              <a:buSzPct val="25000"/>
              <a:buNone/>
            </a:pPr>
            <a:r>
              <a:rPr lang="en-US" sz="1800"/>
              <a:t>Add previous links also</a:t>
            </a:r>
          </a:p>
          <a:p>
            <a:pPr indent="-342900" lvl="0" marL="457200" marR="0" rtl="0" algn="l">
              <a:spcBef>
                <a:spcPts val="0"/>
              </a:spcBef>
              <a:buSzPct val="100000"/>
              <a:buChar char="-"/>
            </a:pPr>
            <a:r>
              <a:rPr lang="en-US" sz="1800"/>
              <a:t>WQ report</a:t>
            </a:r>
          </a:p>
          <a:p>
            <a:pPr indent="-342900" lvl="0" marL="457200" marR="0" rtl="0" algn="l">
              <a:spcBef>
                <a:spcPts val="0"/>
              </a:spcBef>
              <a:buSzPct val="100000"/>
              <a:buChar char="-"/>
            </a:pPr>
            <a:r>
              <a:rPr lang="en-US" sz="1800"/>
              <a:t>QA Roles</a:t>
            </a:r>
          </a:p>
          <a:p>
            <a:pPr indent="0" lvl="0" marL="0" marR="0" rtl="0" algn="l">
              <a:spcBef>
                <a:spcPts val="0"/>
              </a:spcBef>
              <a:buNone/>
            </a:pPr>
            <a:r>
              <a:t/>
            </a:r>
            <a:endParaRPr sz="1800"/>
          </a:p>
          <a:p>
            <a:pPr indent="0" lvl="0" marL="0" marR="0" rtl="0" algn="l">
              <a:spcBef>
                <a:spcPts val="0"/>
              </a:spcBef>
              <a:buSzPct val="25000"/>
              <a:buNone/>
            </a:pPr>
            <a:r>
              <a:rPr lang="en-US" sz="1800"/>
              <a:t>**** Add any other links here</a:t>
            </a:r>
          </a:p>
        </p:txBody>
      </p:sp>
      <p:sp>
        <p:nvSpPr>
          <p:cNvPr id="255" name="Shape 255"/>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txBox="1"/>
          <p:nvPr/>
        </p:nvSpPr>
        <p:spPr>
          <a:xfrm>
            <a:off x="0" y="0"/>
            <a:ext cx="3037319" cy="466199"/>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Tutorial TPI NEXT for BRATESTE 2011</a:t>
            </a:r>
          </a:p>
        </p:txBody>
      </p:sp>
      <p:sp>
        <p:nvSpPr>
          <p:cNvPr id="72" name="Shape 72"/>
          <p:cNvSpPr txBox="1"/>
          <p:nvPr/>
        </p:nvSpPr>
        <p:spPr>
          <a:xfrm>
            <a:off x="3970800" y="0"/>
            <a:ext cx="3037319" cy="466199"/>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b="0" i="0" lang="en-US" sz="1200" u="none" cap="none" strike="noStrike">
                <a:solidFill>
                  <a:srgbClr val="000000"/>
                </a:solidFill>
                <a:latin typeface="Arial"/>
                <a:ea typeface="Arial"/>
                <a:cs typeface="Arial"/>
                <a:sym typeface="Arial"/>
              </a:rPr>
              <a:t>3/16/16</a:t>
            </a:r>
          </a:p>
        </p:txBody>
      </p:sp>
      <p:sp>
        <p:nvSpPr>
          <p:cNvPr id="73" name="Shape 73"/>
          <p:cNvSpPr txBox="1"/>
          <p:nvPr/>
        </p:nvSpPr>
        <p:spPr>
          <a:xfrm>
            <a:off x="0" y="8830079"/>
            <a:ext cx="3037319" cy="466199"/>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  Polteq Test Services B.V. 2011</a:t>
            </a:r>
          </a:p>
        </p:txBody>
      </p:sp>
      <p:sp>
        <p:nvSpPr>
          <p:cNvPr id="74" name="Shape 74"/>
          <p:cNvSpPr txBox="1"/>
          <p:nvPr/>
        </p:nvSpPr>
        <p:spPr>
          <a:xfrm>
            <a:off x="3970800" y="8830079"/>
            <a:ext cx="3037319" cy="466199"/>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75" name="Shape 75"/>
          <p:cNvSpPr txBox="1"/>
          <p:nvPr>
            <p:ph idx="1" type="body"/>
          </p:nvPr>
        </p:nvSpPr>
        <p:spPr>
          <a:xfrm>
            <a:off x="157319" y="1491120"/>
            <a:ext cx="6617159" cy="7093080"/>
          </a:xfrm>
          <a:prstGeom prst="rect">
            <a:avLst/>
          </a:prstGeom>
          <a:noFill/>
          <a:ln>
            <a:noFill/>
          </a:ln>
        </p:spPr>
        <p:txBody>
          <a:bodyPr anchorCtr="0" anchor="t" bIns="44275" lIns="88900" rIns="88900" tIns="44275">
            <a:noAutofit/>
          </a:bodyPr>
          <a:lstStyle/>
          <a:p>
            <a:pPr indent="0" lvl="0" marL="0" marR="0" rtl="0" algn="l">
              <a:spcBef>
                <a:spcPts val="0"/>
              </a:spcBef>
              <a:buNone/>
            </a:pPr>
            <a:r>
              <a:t/>
            </a:r>
            <a:endParaRPr b="0" i="0" sz="1800" u="none" cap="none" strike="noStrike"/>
          </a:p>
        </p:txBody>
      </p:sp>
      <p:sp>
        <p:nvSpPr>
          <p:cNvPr id="76" name="Shape 76"/>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Tutorial TPI NEXT for BRATESTE 2011</a:t>
            </a:r>
          </a:p>
        </p:txBody>
      </p:sp>
      <p:sp>
        <p:nvSpPr>
          <p:cNvPr id="85" name="Shape 85"/>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b="0" i="0" lang="en-US" sz="1200" u="none" cap="none" strike="noStrike">
                <a:solidFill>
                  <a:srgbClr val="000000"/>
                </a:solidFill>
                <a:latin typeface="Arial"/>
                <a:ea typeface="Arial"/>
                <a:cs typeface="Arial"/>
                <a:sym typeface="Arial"/>
              </a:rPr>
              <a:t>3/16/16</a:t>
            </a:r>
          </a:p>
        </p:txBody>
      </p:sp>
      <p:sp>
        <p:nvSpPr>
          <p:cNvPr id="86" name="Shape 86"/>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b="0" i="0" lang="en-US" sz="1200" u="none" cap="none" strike="noStrike">
                <a:solidFill>
                  <a:srgbClr val="000000"/>
                </a:solidFill>
                <a:latin typeface="Arial"/>
                <a:ea typeface="Arial"/>
                <a:cs typeface="Arial"/>
                <a:sym typeface="Arial"/>
              </a:rPr>
              <a:t>©  Polteq Test Services B.V. 2011</a:t>
            </a:r>
          </a:p>
        </p:txBody>
      </p:sp>
      <p:sp>
        <p:nvSpPr>
          <p:cNvPr id="87" name="Shape 87"/>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b="0" i="0" lang="en-US" sz="1200" u="none" cap="none" strike="noStrike">
                <a:solidFill>
                  <a:srgbClr val="000000"/>
                </a:solidFill>
                <a:latin typeface="Arial"/>
                <a:ea typeface="Arial"/>
                <a:cs typeface="Arial"/>
                <a:sym typeface="Arial"/>
              </a:rPr>
              <a:t>‹#›</a:t>
            </a:fld>
          </a:p>
        </p:txBody>
      </p:sp>
      <p:sp>
        <p:nvSpPr>
          <p:cNvPr id="88" name="Shape 88"/>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0" lvl="0" marL="0" marR="0" rtl="0" algn="l">
              <a:spcBef>
                <a:spcPts val="0"/>
              </a:spcBef>
              <a:buNone/>
            </a:pPr>
            <a:r>
              <a:t/>
            </a:r>
            <a:endParaRPr b="0" i="0" sz="1800" u="none" cap="none" strike="noStrike"/>
          </a:p>
        </p:txBody>
      </p:sp>
      <p:sp>
        <p:nvSpPr>
          <p:cNvPr id="89" name="Shape 89"/>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nvSpPr>
        <p:spPr>
          <a:xfrm>
            <a:off x="457200" y="731520"/>
            <a:ext cx="5303520" cy="2905920"/>
          </a:xfrm>
          <a:prstGeom prst="rect">
            <a:avLst/>
          </a:prstGeom>
          <a:noFill/>
          <a:ln>
            <a:noFill/>
          </a:ln>
        </p:spPr>
        <p:txBody>
          <a:bodyPr anchorCtr="0" anchor="t" bIns="45000" lIns="90000" rIns="90000" tIns="45000">
            <a:noAutofit/>
          </a:bodyPr>
          <a:lstStyle/>
          <a:p>
            <a:pPr indent="0" lvl="0" marL="0" marR="0" rtl="0" algn="l">
              <a:spcBef>
                <a:spcPts val="0"/>
              </a:spcBef>
              <a:buSzPct val="25000"/>
              <a:buNone/>
            </a:pPr>
            <a:r>
              <a:rPr b="0" i="0" lang="en-US" sz="1800" u="none" cap="none" strike="noStrike">
                <a:latin typeface="Arial"/>
                <a:ea typeface="Arial"/>
                <a:cs typeface="Arial"/>
                <a:sym typeface="Arial"/>
              </a:rPr>
              <a:t>Insert notes here – why over-reliance on manual testing is a challenge</a:t>
            </a:r>
          </a:p>
        </p:txBody>
      </p:sp>
      <p:sp>
        <p:nvSpPr>
          <p:cNvPr id="98" name="Shape 98"/>
          <p:cNvSpPr txBox="1"/>
          <p:nvPr>
            <p:ph idx="1" type="body"/>
          </p:nvPr>
        </p:nvSpPr>
        <p:spPr>
          <a:xfrm>
            <a:off x="701025" y="4415775"/>
            <a:ext cx="5608299" cy="4183374"/>
          </a:xfrm>
          <a:prstGeom prst="rect">
            <a:avLst/>
          </a:prstGeom>
          <a:noFill/>
          <a:ln>
            <a:noFill/>
          </a:ln>
        </p:spPr>
        <p:txBody>
          <a:bodyPr anchorCtr="0" anchor="ctr" bIns="91425" lIns="91425" rIns="91425" tIns="91425">
            <a:noAutofit/>
          </a:bodyPr>
          <a:lstStyle/>
          <a:p>
            <a:pPr lvl="0">
              <a:spcBef>
                <a:spcPts val="0"/>
              </a:spcBef>
              <a:buNone/>
            </a:pPr>
            <a:r>
              <a:rPr lang="en-US" sz="2400"/>
              <a:t>Sogeti, HP, Capgeti</a:t>
            </a:r>
          </a:p>
        </p:txBody>
      </p:sp>
      <p:sp>
        <p:nvSpPr>
          <p:cNvPr id="99" name="Shape 99"/>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06" name="Shape 106"/>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07" name="Shape 107"/>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08" name="Shape 108"/>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09" name="Shape 109"/>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lvl="0" rtl="0">
              <a:lnSpc>
                <a:spcPct val="115000"/>
              </a:lnSpc>
              <a:spcBef>
                <a:spcPts val="0"/>
              </a:spcBef>
              <a:buNone/>
            </a:pPr>
            <a:r>
              <a:rPr lang="en-US" sz="1800">
                <a:solidFill>
                  <a:schemeClr val="dk1"/>
                </a:solidFill>
              </a:rPr>
              <a:t>Definition of “Digital Transformation” from Forester Consulting Thought Leadership Paper - “Digital Transformation in the Age of The Customer”</a:t>
            </a:r>
          </a:p>
          <a:p>
            <a:pPr indent="0" lvl="0" marL="0" rtl="0">
              <a:lnSpc>
                <a:spcPct val="115000"/>
              </a:lnSpc>
              <a:spcBef>
                <a:spcPts val="0"/>
              </a:spcBef>
              <a:buNone/>
            </a:pPr>
            <a:r>
              <a:t/>
            </a:r>
            <a:endParaRPr sz="1800">
              <a:solidFill>
                <a:srgbClr val="464646"/>
              </a:solidFill>
            </a:endParaRPr>
          </a:p>
          <a:p>
            <a:pPr indent="0" lvl="0" marL="0" rtl="0">
              <a:lnSpc>
                <a:spcPct val="115000"/>
              </a:lnSpc>
              <a:spcBef>
                <a:spcPts val="0"/>
              </a:spcBef>
              <a:buNone/>
            </a:pPr>
            <a:r>
              <a:rPr lang="en-US" sz="1800">
                <a:solidFill>
                  <a:srgbClr val="464646"/>
                </a:solidFill>
              </a:rPr>
              <a:t>Rich, secure, multi-channel, consistent</a:t>
            </a:r>
          </a:p>
          <a:p>
            <a:pPr indent="0" lvl="0" marL="457200" rtl="0">
              <a:lnSpc>
                <a:spcPct val="115000"/>
              </a:lnSpc>
              <a:spcBef>
                <a:spcPts val="0"/>
              </a:spcBef>
              <a:buNone/>
            </a:pPr>
            <a:r>
              <a:rPr lang="en-US" sz="1800">
                <a:solidFill>
                  <a:srgbClr val="464646"/>
                </a:solidFill>
              </a:rPr>
              <a:t>Critical to survival</a:t>
            </a:r>
          </a:p>
          <a:p>
            <a:pPr indent="0" lvl="0" marL="457200" rtl="0">
              <a:lnSpc>
                <a:spcPct val="115000"/>
              </a:lnSpc>
              <a:spcBef>
                <a:spcPts val="0"/>
              </a:spcBef>
              <a:buNone/>
            </a:pPr>
            <a:r>
              <a:rPr lang="en-US" sz="1800">
                <a:solidFill>
                  <a:srgbClr val="464646"/>
                </a:solidFill>
              </a:rPr>
              <a:t>Rapid adoption of Agile</a:t>
            </a:r>
          </a:p>
          <a:p>
            <a:pPr indent="0" lvl="0" marL="457200" rtl="0">
              <a:lnSpc>
                <a:spcPct val="115000"/>
              </a:lnSpc>
              <a:spcBef>
                <a:spcPts val="0"/>
              </a:spcBef>
              <a:buNone/>
            </a:pPr>
            <a:r>
              <a:rPr lang="en-US" sz="1800">
                <a:solidFill>
                  <a:srgbClr val="464646"/>
                </a:solidFill>
              </a:rPr>
              <a:t>Accelerate delivery,</a:t>
            </a:r>
          </a:p>
          <a:p>
            <a:pPr indent="0" lvl="0" marL="457200" rtl="0">
              <a:lnSpc>
                <a:spcPct val="115000"/>
              </a:lnSpc>
              <a:spcBef>
                <a:spcPts val="0"/>
              </a:spcBef>
              <a:buNone/>
            </a:pPr>
            <a:r>
              <a:rPr lang="en-US" sz="1800">
                <a:solidFill>
                  <a:srgbClr val="464646"/>
                </a:solidFill>
              </a:rPr>
              <a:t>Meet needs of customer</a:t>
            </a:r>
          </a:p>
          <a:p>
            <a:pPr indent="0" lvl="0" marL="457200" rtl="0">
              <a:lnSpc>
                <a:spcPct val="115000"/>
              </a:lnSpc>
              <a:spcBef>
                <a:spcPts val="0"/>
              </a:spcBef>
              <a:buNone/>
            </a:pPr>
            <a:r>
              <a:t/>
            </a:r>
            <a:endParaRPr sz="1800">
              <a:solidFill>
                <a:srgbClr val="464646"/>
              </a:solidFill>
            </a:endParaRPr>
          </a:p>
          <a:p>
            <a:pPr indent="457200" lvl="0" rtl="0">
              <a:lnSpc>
                <a:spcPct val="115000"/>
              </a:lnSpc>
              <a:spcBef>
                <a:spcPts val="0"/>
              </a:spcBef>
              <a:buNone/>
            </a:pPr>
            <a:r>
              <a:rPr lang="en-US" sz="1800">
                <a:solidFill>
                  <a:schemeClr val="dk1"/>
                </a:solidFill>
              </a:rPr>
              <a:t>Companies are actively working to transform their </a:t>
            </a:r>
          </a:p>
          <a:p>
            <a:pPr indent="-330380" lvl="1" marL="800280" rtl="0">
              <a:lnSpc>
                <a:spcPct val="115000"/>
              </a:lnSpc>
              <a:spcBef>
                <a:spcPts val="0"/>
              </a:spcBef>
              <a:buClr>
                <a:schemeClr val="dk1"/>
              </a:buClr>
              <a:buSzPct val="100000"/>
              <a:buChar char="•"/>
            </a:pPr>
            <a:r>
              <a:rPr lang="en-US" sz="1800">
                <a:solidFill>
                  <a:schemeClr val="dk1"/>
                </a:solidFill>
              </a:rPr>
              <a:t>organization, </a:t>
            </a:r>
          </a:p>
          <a:p>
            <a:pPr indent="-330380" lvl="1" marL="800280" rtl="0">
              <a:lnSpc>
                <a:spcPct val="115000"/>
              </a:lnSpc>
              <a:spcBef>
                <a:spcPts val="0"/>
              </a:spcBef>
              <a:buClr>
                <a:schemeClr val="dk1"/>
              </a:buClr>
              <a:buSzPct val="100000"/>
              <a:buChar char="•"/>
            </a:pPr>
            <a:r>
              <a:rPr lang="en-US" sz="1800">
                <a:solidFill>
                  <a:schemeClr val="dk1"/>
                </a:solidFill>
              </a:rPr>
              <a:t>processes, </a:t>
            </a:r>
          </a:p>
          <a:p>
            <a:pPr indent="-330380" lvl="1" marL="800280" rtl="0">
              <a:lnSpc>
                <a:spcPct val="115000"/>
              </a:lnSpc>
              <a:spcBef>
                <a:spcPts val="0"/>
              </a:spcBef>
              <a:buClr>
                <a:schemeClr val="dk1"/>
              </a:buClr>
              <a:buSzPct val="100000"/>
              <a:buChar char="•"/>
            </a:pPr>
            <a:r>
              <a:rPr lang="en-US" sz="1800">
                <a:solidFill>
                  <a:schemeClr val="dk1"/>
                </a:solidFill>
              </a:rPr>
              <a:t>and technology </a:t>
            </a:r>
          </a:p>
          <a:p>
            <a:pPr indent="-69850" lvl="0" marL="457200" rtl="0">
              <a:lnSpc>
                <a:spcPct val="115000"/>
              </a:lnSpc>
              <a:spcBef>
                <a:spcPts val="0"/>
              </a:spcBef>
              <a:buClr>
                <a:schemeClr val="dk1"/>
              </a:buClr>
              <a:buSzPct val="61111"/>
              <a:buFont typeface="Arial"/>
              <a:buNone/>
            </a:pPr>
            <a:r>
              <a:rPr lang="en-US" sz="1800">
                <a:solidFill>
                  <a:schemeClr val="dk1"/>
                </a:solidFill>
              </a:rPr>
              <a:t>in pursuit of a more effective digital business and a more satisfying customer experience </a:t>
            </a:r>
          </a:p>
          <a:p>
            <a:pPr indent="0" lvl="0" marL="0" rtl="0">
              <a:lnSpc>
                <a:spcPct val="115000"/>
              </a:lnSpc>
              <a:spcBef>
                <a:spcPts val="0"/>
              </a:spcBef>
              <a:buNone/>
            </a:pPr>
            <a:r>
              <a:t/>
            </a:r>
            <a:endParaRPr sz="1800">
              <a:solidFill>
                <a:srgbClr val="464646"/>
              </a:solidFill>
            </a:endParaRPr>
          </a:p>
          <a:p>
            <a:pPr indent="0" lvl="0" marL="457200" rtl="0">
              <a:lnSpc>
                <a:spcPct val="115000"/>
              </a:lnSpc>
              <a:spcBef>
                <a:spcPts val="0"/>
              </a:spcBef>
              <a:buNone/>
            </a:pPr>
            <a:r>
              <a:rPr lang="en-US" sz="1800">
                <a:solidFill>
                  <a:srgbClr val="464646"/>
                </a:solidFill>
              </a:rPr>
              <a:t>We need to keep pace with digital transformation initiatives</a:t>
            </a:r>
          </a:p>
          <a:p>
            <a:pPr indent="0" lvl="0" marL="457200" rtl="0">
              <a:lnSpc>
                <a:spcPct val="115000"/>
              </a:lnSpc>
              <a:spcBef>
                <a:spcPts val="0"/>
              </a:spcBef>
              <a:buNone/>
            </a:pPr>
            <a:r>
              <a:rPr lang="en-US" sz="1800">
                <a:solidFill>
                  <a:srgbClr val="464646"/>
                </a:solidFill>
              </a:rPr>
              <a:t>Companies on digital transformation journey are spending the most on QA and testing</a:t>
            </a:r>
          </a:p>
        </p:txBody>
      </p:sp>
      <p:sp>
        <p:nvSpPr>
          <p:cNvPr id="110" name="Shape 110"/>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nvSpPr>
        <p:spPr>
          <a:xfrm>
            <a:off x="0" y="0"/>
            <a:ext cx="3037319" cy="466199"/>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18" name="Shape 118"/>
          <p:cNvSpPr txBox="1"/>
          <p:nvPr/>
        </p:nvSpPr>
        <p:spPr>
          <a:xfrm>
            <a:off x="3970800" y="0"/>
            <a:ext cx="3037319" cy="466199"/>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19" name="Shape 119"/>
          <p:cNvSpPr txBox="1"/>
          <p:nvPr/>
        </p:nvSpPr>
        <p:spPr>
          <a:xfrm>
            <a:off x="0" y="8830079"/>
            <a:ext cx="3037319" cy="466199"/>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20" name="Shape 120"/>
          <p:cNvSpPr txBox="1"/>
          <p:nvPr/>
        </p:nvSpPr>
        <p:spPr>
          <a:xfrm>
            <a:off x="3970800" y="8830079"/>
            <a:ext cx="3037319" cy="466199"/>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21" name="Shape 121"/>
          <p:cNvSpPr txBox="1"/>
          <p:nvPr>
            <p:ph idx="1" type="body"/>
          </p:nvPr>
        </p:nvSpPr>
        <p:spPr>
          <a:xfrm>
            <a:off x="157319" y="1491120"/>
            <a:ext cx="6617159" cy="7093080"/>
          </a:xfrm>
          <a:prstGeom prst="rect">
            <a:avLst/>
          </a:prstGeom>
          <a:noFill/>
          <a:ln>
            <a:noFill/>
          </a:ln>
        </p:spPr>
        <p:txBody>
          <a:bodyPr anchorCtr="0" anchor="t" bIns="44275" lIns="88900" rIns="88900" tIns="44275">
            <a:noAutofit/>
          </a:bodyPr>
          <a:lstStyle/>
          <a:p>
            <a:pPr indent="-69850" lvl="0" marL="0" marR="0" rtl="0" algn="l">
              <a:lnSpc>
                <a:spcPct val="100000"/>
              </a:lnSpc>
              <a:spcBef>
                <a:spcPts val="0"/>
              </a:spcBef>
              <a:buClr>
                <a:schemeClr val="dk1"/>
              </a:buClr>
              <a:buSzPct val="55000"/>
              <a:buFont typeface="Arial"/>
              <a:buNone/>
            </a:pPr>
            <a:r>
              <a:rPr b="1" lang="en-US" sz="2000">
                <a:solidFill>
                  <a:schemeClr val="dk1"/>
                </a:solidFill>
              </a:rPr>
              <a:t>Key drivers of digital transformation are profitability,customer satisfaction, and increased speed-to-market </a:t>
            </a:r>
          </a:p>
          <a:p>
            <a:pPr indent="-69850" lvl="0" marL="0" marR="0" rtl="0" algn="l">
              <a:lnSpc>
                <a:spcPct val="100000"/>
              </a:lnSpc>
              <a:spcBef>
                <a:spcPts val="0"/>
              </a:spcBef>
              <a:buClr>
                <a:schemeClr val="dk1"/>
              </a:buClr>
              <a:buSzPct val="55000"/>
              <a:buFont typeface="Arial"/>
              <a:buNone/>
            </a:pPr>
            <a:r>
              <a:rPr b="1" lang="en-US" sz="2000">
                <a:solidFill>
                  <a:schemeClr val="dk1"/>
                </a:solidFill>
              </a:rPr>
              <a:t>Improving customer experience and growing revenues are top strategic priorities. </a:t>
            </a:r>
          </a:p>
          <a:p>
            <a:pPr indent="-69850" lvl="0" marL="0" marR="0" rtl="0" algn="l">
              <a:lnSpc>
                <a:spcPct val="100000"/>
              </a:lnSpc>
              <a:spcBef>
                <a:spcPts val="0"/>
              </a:spcBef>
              <a:buSzPct val="55000"/>
              <a:buNone/>
            </a:pPr>
            <a:r>
              <a:rPr b="1" lang="en-US" sz="2000">
                <a:solidFill>
                  <a:schemeClr val="dk1"/>
                </a:solidFill>
              </a:rPr>
              <a:t>Online and cross-channel customer experiences are getting the most attention in 2016</a:t>
            </a:r>
          </a:p>
          <a:p>
            <a:pPr indent="-69850" lvl="0" marL="0" marR="0" rtl="0" algn="l">
              <a:lnSpc>
                <a:spcPct val="100000"/>
              </a:lnSpc>
              <a:spcBef>
                <a:spcPts val="0"/>
              </a:spcBef>
              <a:buNone/>
            </a:pPr>
            <a:r>
              <a:t/>
            </a:r>
            <a:endParaRPr b="1" sz="2000">
              <a:solidFill>
                <a:schemeClr val="dk1"/>
              </a:solidFill>
            </a:endParaRPr>
          </a:p>
          <a:p>
            <a:pPr indent="-355600" lvl="1" marL="914400" rtl="0">
              <a:lnSpc>
                <a:spcPct val="115000"/>
              </a:lnSpc>
              <a:spcBef>
                <a:spcPts val="0"/>
              </a:spcBef>
              <a:buClr>
                <a:srgbClr val="464646"/>
              </a:buClr>
              <a:buSzPct val="100000"/>
              <a:buChar char="○"/>
            </a:pPr>
            <a:r>
              <a:rPr lang="en-US" sz="2000">
                <a:solidFill>
                  <a:srgbClr val="464646"/>
                </a:solidFill>
              </a:rPr>
              <a:t>New approaches</a:t>
            </a:r>
          </a:p>
          <a:p>
            <a:pPr indent="-355600" lvl="2" marL="1371600" rtl="0">
              <a:lnSpc>
                <a:spcPct val="115000"/>
              </a:lnSpc>
              <a:spcBef>
                <a:spcPts val="0"/>
              </a:spcBef>
              <a:buClr>
                <a:srgbClr val="464646"/>
              </a:buClr>
              <a:buSzPct val="100000"/>
              <a:buChar char="■"/>
            </a:pPr>
            <a:r>
              <a:rPr lang="en-US" sz="2000">
                <a:solidFill>
                  <a:srgbClr val="464646"/>
                </a:solidFill>
              </a:rPr>
              <a:t>Test environments</a:t>
            </a:r>
          </a:p>
          <a:p>
            <a:pPr indent="-355600" lvl="2" marL="1371600" rtl="0">
              <a:lnSpc>
                <a:spcPct val="115000"/>
              </a:lnSpc>
              <a:spcBef>
                <a:spcPts val="0"/>
              </a:spcBef>
              <a:buClr>
                <a:srgbClr val="464646"/>
              </a:buClr>
              <a:buSzPct val="100000"/>
              <a:buChar char="■"/>
            </a:pPr>
            <a:r>
              <a:rPr lang="en-US" sz="2000">
                <a:solidFill>
                  <a:srgbClr val="464646"/>
                </a:solidFill>
              </a:rPr>
              <a:t>Digital capabilities</a:t>
            </a:r>
          </a:p>
          <a:p>
            <a:pPr indent="-355600" lvl="2" marL="1371600" rtl="0">
              <a:lnSpc>
                <a:spcPct val="115000"/>
              </a:lnSpc>
              <a:spcBef>
                <a:spcPts val="0"/>
              </a:spcBef>
              <a:buClr>
                <a:srgbClr val="464646"/>
              </a:buClr>
              <a:buSzPct val="100000"/>
              <a:buChar char="■"/>
            </a:pPr>
            <a:r>
              <a:rPr lang="en-US" sz="2000">
                <a:solidFill>
                  <a:srgbClr val="464646"/>
                </a:solidFill>
              </a:rPr>
              <a:t>Mobile solutions</a:t>
            </a:r>
          </a:p>
          <a:p>
            <a:pPr indent="-355600" lvl="2" marL="1371600" rtl="0">
              <a:lnSpc>
                <a:spcPct val="115000"/>
              </a:lnSpc>
              <a:spcBef>
                <a:spcPts val="0"/>
              </a:spcBef>
              <a:buClr>
                <a:srgbClr val="464646"/>
              </a:buClr>
              <a:buSzPct val="100000"/>
              <a:buChar char="■"/>
            </a:pPr>
            <a:r>
              <a:rPr lang="en-US" sz="2000">
                <a:solidFill>
                  <a:srgbClr val="464646"/>
                </a:solidFill>
              </a:rPr>
              <a:t>Cloud</a:t>
            </a:r>
          </a:p>
          <a:p>
            <a:pPr indent="-355600" lvl="1" marL="914400" rtl="0">
              <a:lnSpc>
                <a:spcPct val="115000"/>
              </a:lnSpc>
              <a:spcBef>
                <a:spcPts val="0"/>
              </a:spcBef>
              <a:buClr>
                <a:srgbClr val="464646"/>
              </a:buClr>
              <a:buSzPct val="100000"/>
              <a:buChar char="○"/>
            </a:pPr>
            <a:r>
              <a:rPr lang="en-US" sz="2000">
                <a:solidFill>
                  <a:srgbClr val="464646"/>
                </a:solidFill>
              </a:rPr>
              <a:t>Change of focus to UX</a:t>
            </a:r>
          </a:p>
          <a:p>
            <a:pPr indent="-355600" lvl="1" marL="914400" rtl="0">
              <a:lnSpc>
                <a:spcPct val="115000"/>
              </a:lnSpc>
              <a:spcBef>
                <a:spcPts val="0"/>
              </a:spcBef>
              <a:buClr>
                <a:srgbClr val="464646"/>
              </a:buClr>
              <a:buSzPct val="100000"/>
              <a:buChar char="○"/>
            </a:pPr>
            <a:r>
              <a:rPr lang="en-US" sz="2000">
                <a:solidFill>
                  <a:srgbClr val="464646"/>
                </a:solidFill>
              </a:rPr>
              <a:t>Top 3 priorities (Get diagram) ?</a:t>
            </a:r>
          </a:p>
          <a:p>
            <a:pPr indent="-355600" lvl="2" marL="1371600" rtl="0">
              <a:lnSpc>
                <a:spcPct val="115000"/>
              </a:lnSpc>
              <a:spcBef>
                <a:spcPts val="0"/>
              </a:spcBef>
              <a:buClr>
                <a:srgbClr val="464646"/>
              </a:buClr>
              <a:buSzPct val="100000"/>
              <a:buChar char="■"/>
            </a:pPr>
            <a:r>
              <a:rPr lang="en-US" sz="2000">
                <a:solidFill>
                  <a:srgbClr val="464646"/>
                </a:solidFill>
              </a:rPr>
              <a:t>Protecting the corporate image</a:t>
            </a:r>
          </a:p>
          <a:p>
            <a:pPr indent="-355600" lvl="2" marL="1371600" rtl="0">
              <a:lnSpc>
                <a:spcPct val="115000"/>
              </a:lnSpc>
              <a:spcBef>
                <a:spcPts val="0"/>
              </a:spcBef>
              <a:buClr>
                <a:srgbClr val="464646"/>
              </a:buClr>
              <a:buSzPct val="100000"/>
              <a:buChar char="■"/>
            </a:pPr>
            <a:r>
              <a:rPr lang="en-US" sz="2000">
                <a:solidFill>
                  <a:srgbClr val="464646"/>
                </a:solidFill>
              </a:rPr>
              <a:t>Ensure end user satisfaction</a:t>
            </a:r>
          </a:p>
          <a:p>
            <a:pPr indent="-355600" lvl="2" marL="1371600" rtl="0">
              <a:lnSpc>
                <a:spcPct val="115000"/>
              </a:lnSpc>
              <a:spcBef>
                <a:spcPts val="0"/>
              </a:spcBef>
              <a:buClr>
                <a:srgbClr val="464646"/>
              </a:buClr>
              <a:buSzPct val="100000"/>
              <a:buChar char="■"/>
            </a:pPr>
            <a:r>
              <a:rPr lang="en-US" sz="2000">
                <a:solidFill>
                  <a:srgbClr val="464646"/>
                </a:solidFill>
              </a:rPr>
              <a:t>Increase quality awareness across all disciplines </a:t>
            </a:r>
          </a:p>
          <a:p>
            <a:pPr indent="-355600" lvl="1" marL="914400" rtl="0">
              <a:lnSpc>
                <a:spcPct val="115000"/>
              </a:lnSpc>
              <a:spcBef>
                <a:spcPts val="0"/>
              </a:spcBef>
              <a:buClr>
                <a:srgbClr val="464646"/>
              </a:buClr>
              <a:buSzPct val="100000"/>
              <a:buChar char="○"/>
            </a:pPr>
            <a:r>
              <a:rPr lang="en-US" sz="2000">
                <a:solidFill>
                  <a:srgbClr val="464646"/>
                </a:solidFill>
              </a:rPr>
              <a:t>We need to keep pace with digital transformation initiatives</a:t>
            </a:r>
          </a:p>
          <a:p>
            <a:pPr indent="-355600" lvl="1" marL="914400" rtl="0">
              <a:lnSpc>
                <a:spcPct val="115000"/>
              </a:lnSpc>
              <a:spcBef>
                <a:spcPts val="0"/>
              </a:spcBef>
              <a:buClr>
                <a:srgbClr val="464646"/>
              </a:buClr>
              <a:buSzPct val="100000"/>
              <a:buChar char="○"/>
            </a:pPr>
            <a:r>
              <a:rPr lang="en-US" sz="2000">
                <a:solidFill>
                  <a:srgbClr val="464646"/>
                </a:solidFill>
              </a:rPr>
              <a:t>Companies on digital transformation journey are spending the most on QA and testing</a:t>
            </a:r>
          </a:p>
          <a:p>
            <a:pPr indent="-355600" lvl="1" marL="914400" rtl="0">
              <a:lnSpc>
                <a:spcPct val="115000"/>
              </a:lnSpc>
              <a:spcBef>
                <a:spcPts val="0"/>
              </a:spcBef>
              <a:buClr>
                <a:srgbClr val="464646"/>
              </a:buClr>
              <a:buSzPct val="100000"/>
              <a:buChar char="○"/>
            </a:pPr>
            <a:r>
              <a:rPr lang="en-US" sz="2000">
                <a:solidFill>
                  <a:srgbClr val="464646"/>
                </a:solidFill>
              </a:rPr>
              <a:t>Key testing challenges identified</a:t>
            </a:r>
          </a:p>
          <a:p>
            <a:pPr indent="-355600" lvl="2" marL="1371600" rtl="0">
              <a:lnSpc>
                <a:spcPct val="115000"/>
              </a:lnSpc>
              <a:spcBef>
                <a:spcPts val="0"/>
              </a:spcBef>
              <a:buClr>
                <a:srgbClr val="464646"/>
              </a:buClr>
              <a:buSzPct val="100000"/>
              <a:buChar char="■"/>
            </a:pPr>
            <a:r>
              <a:rPr lang="en-US" sz="2000">
                <a:solidFill>
                  <a:srgbClr val="464646"/>
                </a:solidFill>
              </a:rPr>
              <a:t>Achieve meaningful testing in shortening timeframes</a:t>
            </a:r>
          </a:p>
          <a:p>
            <a:pPr indent="-355600" lvl="2" marL="1371600" rtl="0">
              <a:lnSpc>
                <a:spcPct val="115000"/>
              </a:lnSpc>
              <a:spcBef>
                <a:spcPts val="0"/>
              </a:spcBef>
              <a:buClr>
                <a:srgbClr val="464646"/>
              </a:buClr>
              <a:buSzPct val="100000"/>
              <a:buChar char="■"/>
            </a:pPr>
            <a:r>
              <a:rPr lang="en-US" sz="2000">
                <a:solidFill>
                  <a:srgbClr val="464646"/>
                </a:solidFill>
              </a:rPr>
              <a:t>How to achieve maximum automation</a:t>
            </a:r>
          </a:p>
          <a:p>
            <a:pPr indent="-355600" lvl="2" marL="1371600" rtl="0">
              <a:lnSpc>
                <a:spcPct val="115000"/>
              </a:lnSpc>
              <a:spcBef>
                <a:spcPts val="0"/>
              </a:spcBef>
              <a:buClr>
                <a:srgbClr val="464646"/>
              </a:buClr>
              <a:buSzPct val="100000"/>
              <a:buChar char="■"/>
            </a:pPr>
            <a:r>
              <a:rPr lang="en-US" sz="2000">
                <a:solidFill>
                  <a:srgbClr val="464646"/>
                </a:solidFill>
              </a:rPr>
              <a:t>Transform from testing and validation before go-live to more predictive forms of testing and real time quality monitoring (???? P16)_ / Data Analytics</a:t>
            </a:r>
          </a:p>
          <a:p>
            <a:pPr indent="0" lvl="0" marL="0" marR="0" rtl="0" algn="l">
              <a:lnSpc>
                <a:spcPct val="100000"/>
              </a:lnSpc>
              <a:spcBef>
                <a:spcPts val="0"/>
              </a:spcBef>
              <a:buNone/>
            </a:pPr>
            <a:r>
              <a:t/>
            </a:r>
            <a:endParaRPr sz="2000"/>
          </a:p>
        </p:txBody>
      </p:sp>
      <p:sp>
        <p:nvSpPr>
          <p:cNvPr id="122" name="Shape 122"/>
          <p:cNvSpPr/>
          <p:nvPr>
            <p:ph idx="2" type="sldImg"/>
          </p:nvPr>
        </p:nvSpPr>
        <p:spPr>
          <a:xfrm>
            <a:off x="1168625" y="697225"/>
            <a:ext cx="4673825"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29" name="Shape 129"/>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30" name="Shape 130"/>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31" name="Shape 131"/>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32" name="Shape 132"/>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indent="-69850" lvl="0" marL="0" marR="0" rtl="0" algn="l">
              <a:lnSpc>
                <a:spcPct val="100000"/>
              </a:lnSpc>
              <a:spcBef>
                <a:spcPts val="0"/>
              </a:spcBef>
              <a:buClr>
                <a:schemeClr val="dk1"/>
              </a:buClr>
              <a:buSzPct val="91666"/>
              <a:buFont typeface="Arial"/>
              <a:buNone/>
            </a:pPr>
            <a:r>
              <a:rPr b="1" lang="en-US" sz="1200">
                <a:solidFill>
                  <a:schemeClr val="dk1"/>
                </a:solidFill>
              </a:rPr>
              <a:t>Key drivers of digital transformation are profitability,customer satisfaction, and increased speed-to-market </a:t>
            </a:r>
          </a:p>
          <a:p>
            <a:pPr indent="-69850" lvl="0" marL="0" marR="0" rtl="0" algn="l">
              <a:lnSpc>
                <a:spcPct val="100000"/>
              </a:lnSpc>
              <a:spcBef>
                <a:spcPts val="0"/>
              </a:spcBef>
              <a:buClr>
                <a:schemeClr val="dk1"/>
              </a:buClr>
              <a:buSzPct val="91666"/>
              <a:buFont typeface="Arial"/>
              <a:buNone/>
            </a:pPr>
            <a:r>
              <a:rPr b="1" lang="en-US" sz="1200">
                <a:solidFill>
                  <a:schemeClr val="dk1"/>
                </a:solidFill>
              </a:rPr>
              <a:t>Improving customer experience and growing revenues are top strategic priorities. </a:t>
            </a:r>
          </a:p>
          <a:p>
            <a:pPr indent="-69850" lvl="0" marL="0" marR="0" rtl="0" algn="l">
              <a:lnSpc>
                <a:spcPct val="100000"/>
              </a:lnSpc>
              <a:spcBef>
                <a:spcPts val="0"/>
              </a:spcBef>
              <a:buSzPct val="91666"/>
              <a:buNone/>
            </a:pPr>
            <a:r>
              <a:rPr b="1" lang="en-US" sz="1200">
                <a:solidFill>
                  <a:schemeClr val="dk1"/>
                </a:solidFill>
              </a:rPr>
              <a:t>Online and cross-channel customer experiences are getting the most attention in 2016</a:t>
            </a:r>
          </a:p>
          <a:p>
            <a:pPr indent="-69850" lvl="0" marL="0" marR="0" rtl="0" algn="l">
              <a:lnSpc>
                <a:spcPct val="100000"/>
              </a:lnSpc>
              <a:spcBef>
                <a:spcPts val="0"/>
              </a:spcBef>
              <a:buNone/>
            </a:pPr>
            <a:r>
              <a:t/>
            </a:r>
            <a:endParaRPr b="1" sz="1200">
              <a:solidFill>
                <a:schemeClr val="dk1"/>
              </a:solidFill>
            </a:endParaRPr>
          </a:p>
          <a:p>
            <a:pPr indent="-304800" lvl="1" marL="914400" rtl="0">
              <a:lnSpc>
                <a:spcPct val="115000"/>
              </a:lnSpc>
              <a:spcBef>
                <a:spcPts val="0"/>
              </a:spcBef>
              <a:buClr>
                <a:srgbClr val="464646"/>
              </a:buClr>
              <a:buSzPct val="100000"/>
              <a:buChar char="○"/>
            </a:pPr>
            <a:r>
              <a:rPr lang="en-US" sz="1200">
                <a:solidFill>
                  <a:srgbClr val="464646"/>
                </a:solidFill>
              </a:rPr>
              <a:t>New approaches</a:t>
            </a:r>
          </a:p>
          <a:p>
            <a:pPr indent="-304800" lvl="2" marL="1371600" rtl="0">
              <a:lnSpc>
                <a:spcPct val="115000"/>
              </a:lnSpc>
              <a:spcBef>
                <a:spcPts val="0"/>
              </a:spcBef>
              <a:buClr>
                <a:srgbClr val="464646"/>
              </a:buClr>
              <a:buSzPct val="100000"/>
              <a:buChar char="■"/>
            </a:pPr>
            <a:r>
              <a:rPr lang="en-US" sz="1200">
                <a:solidFill>
                  <a:srgbClr val="464646"/>
                </a:solidFill>
              </a:rPr>
              <a:t>Test environments</a:t>
            </a:r>
          </a:p>
          <a:p>
            <a:pPr indent="-304800" lvl="2" marL="1371600" rtl="0">
              <a:lnSpc>
                <a:spcPct val="115000"/>
              </a:lnSpc>
              <a:spcBef>
                <a:spcPts val="0"/>
              </a:spcBef>
              <a:buClr>
                <a:srgbClr val="464646"/>
              </a:buClr>
              <a:buSzPct val="100000"/>
              <a:buChar char="■"/>
            </a:pPr>
            <a:r>
              <a:rPr lang="en-US" sz="1200">
                <a:solidFill>
                  <a:srgbClr val="464646"/>
                </a:solidFill>
              </a:rPr>
              <a:t>Digital capabilities</a:t>
            </a:r>
          </a:p>
          <a:p>
            <a:pPr indent="-304800" lvl="2" marL="1371600" rtl="0">
              <a:lnSpc>
                <a:spcPct val="115000"/>
              </a:lnSpc>
              <a:spcBef>
                <a:spcPts val="0"/>
              </a:spcBef>
              <a:buClr>
                <a:srgbClr val="464646"/>
              </a:buClr>
              <a:buSzPct val="100000"/>
              <a:buChar char="■"/>
            </a:pPr>
            <a:r>
              <a:rPr lang="en-US" sz="1200">
                <a:solidFill>
                  <a:srgbClr val="464646"/>
                </a:solidFill>
              </a:rPr>
              <a:t>Mobile solutions</a:t>
            </a:r>
          </a:p>
          <a:p>
            <a:pPr indent="-304800" lvl="2" marL="1371600" rtl="0">
              <a:lnSpc>
                <a:spcPct val="115000"/>
              </a:lnSpc>
              <a:spcBef>
                <a:spcPts val="0"/>
              </a:spcBef>
              <a:buClr>
                <a:srgbClr val="464646"/>
              </a:buClr>
              <a:buSzPct val="100000"/>
              <a:buChar char="■"/>
            </a:pPr>
            <a:r>
              <a:rPr lang="en-US" sz="1200">
                <a:solidFill>
                  <a:srgbClr val="464646"/>
                </a:solidFill>
              </a:rPr>
              <a:t>Cloud</a:t>
            </a:r>
          </a:p>
          <a:p>
            <a:pPr indent="-304800" lvl="1" marL="914400" rtl="0">
              <a:lnSpc>
                <a:spcPct val="115000"/>
              </a:lnSpc>
              <a:spcBef>
                <a:spcPts val="0"/>
              </a:spcBef>
              <a:buClr>
                <a:srgbClr val="464646"/>
              </a:buClr>
              <a:buSzPct val="100000"/>
              <a:buChar char="○"/>
            </a:pPr>
            <a:r>
              <a:rPr lang="en-US" sz="1200">
                <a:solidFill>
                  <a:srgbClr val="464646"/>
                </a:solidFill>
              </a:rPr>
              <a:t>Change of focus to UX</a:t>
            </a:r>
          </a:p>
          <a:p>
            <a:pPr indent="-304800" lvl="1" marL="914400" rtl="0">
              <a:lnSpc>
                <a:spcPct val="115000"/>
              </a:lnSpc>
              <a:spcBef>
                <a:spcPts val="0"/>
              </a:spcBef>
              <a:buClr>
                <a:srgbClr val="464646"/>
              </a:buClr>
              <a:buSzPct val="100000"/>
              <a:buChar char="○"/>
            </a:pPr>
            <a:r>
              <a:rPr lang="en-US" sz="1200">
                <a:solidFill>
                  <a:srgbClr val="464646"/>
                </a:solidFill>
              </a:rPr>
              <a:t>Top 3 priorities (Get diagram) ?</a:t>
            </a:r>
          </a:p>
          <a:p>
            <a:pPr indent="-304800" lvl="2" marL="1371600" rtl="0">
              <a:lnSpc>
                <a:spcPct val="115000"/>
              </a:lnSpc>
              <a:spcBef>
                <a:spcPts val="0"/>
              </a:spcBef>
              <a:buClr>
                <a:srgbClr val="464646"/>
              </a:buClr>
              <a:buSzPct val="100000"/>
              <a:buChar char="■"/>
            </a:pPr>
            <a:r>
              <a:rPr lang="en-US" sz="1200">
                <a:solidFill>
                  <a:srgbClr val="464646"/>
                </a:solidFill>
              </a:rPr>
              <a:t>Protecting the corporate image</a:t>
            </a:r>
          </a:p>
          <a:p>
            <a:pPr indent="-304800" lvl="2" marL="1371600" rtl="0">
              <a:lnSpc>
                <a:spcPct val="115000"/>
              </a:lnSpc>
              <a:spcBef>
                <a:spcPts val="0"/>
              </a:spcBef>
              <a:buClr>
                <a:srgbClr val="464646"/>
              </a:buClr>
              <a:buSzPct val="100000"/>
              <a:buChar char="■"/>
            </a:pPr>
            <a:r>
              <a:rPr lang="en-US" sz="1200">
                <a:solidFill>
                  <a:srgbClr val="464646"/>
                </a:solidFill>
              </a:rPr>
              <a:t>Ensure end user satisfaction</a:t>
            </a:r>
          </a:p>
          <a:p>
            <a:pPr indent="-304800" lvl="2" marL="1371600" rtl="0">
              <a:lnSpc>
                <a:spcPct val="115000"/>
              </a:lnSpc>
              <a:spcBef>
                <a:spcPts val="0"/>
              </a:spcBef>
              <a:buClr>
                <a:srgbClr val="464646"/>
              </a:buClr>
              <a:buSzPct val="100000"/>
              <a:buChar char="■"/>
            </a:pPr>
            <a:r>
              <a:rPr lang="en-US" sz="1200">
                <a:solidFill>
                  <a:srgbClr val="464646"/>
                </a:solidFill>
              </a:rPr>
              <a:t>Increase quality awareness across all disciplines </a:t>
            </a:r>
          </a:p>
          <a:p>
            <a:pPr indent="-304800" lvl="1" marL="914400" rtl="0">
              <a:lnSpc>
                <a:spcPct val="115000"/>
              </a:lnSpc>
              <a:spcBef>
                <a:spcPts val="0"/>
              </a:spcBef>
              <a:buClr>
                <a:srgbClr val="464646"/>
              </a:buClr>
              <a:buSzPct val="100000"/>
              <a:buChar char="○"/>
            </a:pPr>
            <a:r>
              <a:rPr lang="en-US" sz="1200">
                <a:solidFill>
                  <a:srgbClr val="464646"/>
                </a:solidFill>
              </a:rPr>
              <a:t>We need to keep pace with digital transformation initiatives</a:t>
            </a:r>
          </a:p>
          <a:p>
            <a:pPr indent="-304800" lvl="1" marL="914400" rtl="0">
              <a:lnSpc>
                <a:spcPct val="115000"/>
              </a:lnSpc>
              <a:spcBef>
                <a:spcPts val="0"/>
              </a:spcBef>
              <a:buClr>
                <a:srgbClr val="464646"/>
              </a:buClr>
              <a:buSzPct val="100000"/>
              <a:buChar char="○"/>
            </a:pPr>
            <a:r>
              <a:rPr lang="en-US" sz="1200">
                <a:solidFill>
                  <a:srgbClr val="464646"/>
                </a:solidFill>
              </a:rPr>
              <a:t>Companies on digital transformation journey are spending the most on QA and testing</a:t>
            </a:r>
          </a:p>
          <a:p>
            <a:pPr indent="-304800" lvl="1" marL="914400" rtl="0">
              <a:lnSpc>
                <a:spcPct val="115000"/>
              </a:lnSpc>
              <a:spcBef>
                <a:spcPts val="0"/>
              </a:spcBef>
              <a:buClr>
                <a:srgbClr val="464646"/>
              </a:buClr>
              <a:buSzPct val="100000"/>
              <a:buChar char="○"/>
            </a:pPr>
            <a:r>
              <a:rPr lang="en-US" sz="1200">
                <a:solidFill>
                  <a:srgbClr val="464646"/>
                </a:solidFill>
              </a:rPr>
              <a:t>Key testing challenges identified</a:t>
            </a:r>
          </a:p>
          <a:p>
            <a:pPr indent="-304800" lvl="2" marL="1371600" rtl="0">
              <a:lnSpc>
                <a:spcPct val="115000"/>
              </a:lnSpc>
              <a:spcBef>
                <a:spcPts val="0"/>
              </a:spcBef>
              <a:buClr>
                <a:srgbClr val="464646"/>
              </a:buClr>
              <a:buSzPct val="100000"/>
              <a:buChar char="■"/>
            </a:pPr>
            <a:r>
              <a:rPr lang="en-US" sz="1200">
                <a:solidFill>
                  <a:srgbClr val="464646"/>
                </a:solidFill>
              </a:rPr>
              <a:t>Achieve meaningful testing in shortening timeframes</a:t>
            </a:r>
          </a:p>
          <a:p>
            <a:pPr indent="-304800" lvl="2" marL="1371600" rtl="0">
              <a:lnSpc>
                <a:spcPct val="115000"/>
              </a:lnSpc>
              <a:spcBef>
                <a:spcPts val="0"/>
              </a:spcBef>
              <a:buClr>
                <a:srgbClr val="464646"/>
              </a:buClr>
              <a:buSzPct val="100000"/>
              <a:buChar char="■"/>
            </a:pPr>
            <a:r>
              <a:rPr lang="en-US" sz="1200">
                <a:solidFill>
                  <a:srgbClr val="464646"/>
                </a:solidFill>
              </a:rPr>
              <a:t>How to achieve maximum automation</a:t>
            </a:r>
          </a:p>
          <a:p>
            <a:pPr indent="-304800" lvl="2" marL="1371600" rtl="0">
              <a:lnSpc>
                <a:spcPct val="115000"/>
              </a:lnSpc>
              <a:spcBef>
                <a:spcPts val="0"/>
              </a:spcBef>
              <a:buClr>
                <a:srgbClr val="464646"/>
              </a:buClr>
              <a:buSzPct val="100000"/>
              <a:buChar char="■"/>
            </a:pPr>
            <a:r>
              <a:rPr lang="en-US" sz="1200">
                <a:solidFill>
                  <a:srgbClr val="464646"/>
                </a:solidFill>
              </a:rPr>
              <a:t>Transform from testing and validation before go-live to more predictive forms of testing and real time quality monitoring (???? P16)_ / Data Analytics</a:t>
            </a:r>
          </a:p>
          <a:p>
            <a:pPr indent="0" lvl="0" marL="0" marR="0" rtl="0" algn="l">
              <a:lnSpc>
                <a:spcPct val="100000"/>
              </a:lnSpc>
              <a:spcBef>
                <a:spcPts val="0"/>
              </a:spcBef>
              <a:buNone/>
            </a:pPr>
            <a:r>
              <a:t/>
            </a:r>
            <a:endParaRPr sz="1200"/>
          </a:p>
        </p:txBody>
      </p:sp>
      <p:sp>
        <p:nvSpPr>
          <p:cNvPr id="133" name="Shape 133"/>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nvSpPr>
        <p:spPr>
          <a:xfrm>
            <a:off x="0" y="0"/>
            <a:ext cx="3037200" cy="466200"/>
          </a:xfrm>
          <a:prstGeom prst="rect">
            <a:avLst/>
          </a:prstGeom>
          <a:noFill/>
          <a:ln>
            <a:noFill/>
          </a:ln>
        </p:spPr>
        <p:txBody>
          <a:bodyPr anchorCtr="0" anchor="t"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Tutorial TPI NEXT for BRATESTE 2011</a:t>
            </a:r>
          </a:p>
        </p:txBody>
      </p:sp>
      <p:sp>
        <p:nvSpPr>
          <p:cNvPr id="140" name="Shape 140"/>
          <p:cNvSpPr txBox="1"/>
          <p:nvPr/>
        </p:nvSpPr>
        <p:spPr>
          <a:xfrm>
            <a:off x="3970800" y="0"/>
            <a:ext cx="3037200" cy="466200"/>
          </a:xfrm>
          <a:prstGeom prst="rect">
            <a:avLst/>
          </a:prstGeom>
          <a:noFill/>
          <a:ln>
            <a:noFill/>
          </a:ln>
        </p:spPr>
        <p:txBody>
          <a:bodyPr anchorCtr="0" anchor="t" bIns="46425" lIns="93225" rIns="93225" tIns="46425">
            <a:noAutofit/>
          </a:bodyPr>
          <a:lstStyle/>
          <a:p>
            <a:pPr indent="0" lvl="0" marL="0" marR="0" rtl="0" algn="r">
              <a:lnSpc>
                <a:spcPct val="100000"/>
              </a:lnSpc>
              <a:spcBef>
                <a:spcPts val="0"/>
              </a:spcBef>
              <a:buSzPct val="25000"/>
              <a:buNone/>
            </a:pPr>
            <a:r>
              <a:rPr lang="en-US" sz="1200" strike="noStrike">
                <a:solidFill>
                  <a:srgbClr val="000000"/>
                </a:solidFill>
                <a:latin typeface="Arial"/>
                <a:ea typeface="Arial"/>
                <a:cs typeface="Arial"/>
                <a:sym typeface="Arial"/>
              </a:rPr>
              <a:t>3/16/16</a:t>
            </a:r>
          </a:p>
        </p:txBody>
      </p:sp>
      <p:sp>
        <p:nvSpPr>
          <p:cNvPr id="141" name="Shape 141"/>
          <p:cNvSpPr txBox="1"/>
          <p:nvPr/>
        </p:nvSpPr>
        <p:spPr>
          <a:xfrm>
            <a:off x="0" y="8830079"/>
            <a:ext cx="3037200" cy="466200"/>
          </a:xfrm>
          <a:prstGeom prst="rect">
            <a:avLst/>
          </a:prstGeom>
          <a:noFill/>
          <a:ln>
            <a:noFill/>
          </a:ln>
        </p:spPr>
        <p:txBody>
          <a:bodyPr anchorCtr="0" anchor="b" bIns="46425" lIns="93225" rIns="93225" tIns="46425">
            <a:noAutofit/>
          </a:bodyPr>
          <a:lstStyle/>
          <a:p>
            <a:pPr indent="0" lvl="0" marL="0" marR="0" rtl="0" algn="l">
              <a:lnSpc>
                <a:spcPct val="100000"/>
              </a:lnSpc>
              <a:spcBef>
                <a:spcPts val="0"/>
              </a:spcBef>
              <a:buSzPct val="25000"/>
              <a:buNone/>
            </a:pPr>
            <a:r>
              <a:rPr lang="en-US" sz="1200" strike="noStrike">
                <a:solidFill>
                  <a:srgbClr val="000000"/>
                </a:solidFill>
                <a:latin typeface="Arial"/>
                <a:ea typeface="Arial"/>
                <a:cs typeface="Arial"/>
                <a:sym typeface="Arial"/>
              </a:rPr>
              <a:t>©  Polteq Test Services B.V. 2011</a:t>
            </a:r>
          </a:p>
        </p:txBody>
      </p:sp>
      <p:sp>
        <p:nvSpPr>
          <p:cNvPr id="142" name="Shape 142"/>
          <p:cNvSpPr txBox="1"/>
          <p:nvPr/>
        </p:nvSpPr>
        <p:spPr>
          <a:xfrm>
            <a:off x="3970800" y="8830079"/>
            <a:ext cx="3037200" cy="466200"/>
          </a:xfrm>
          <a:prstGeom prst="rect">
            <a:avLst/>
          </a:prstGeom>
          <a:noFill/>
          <a:ln>
            <a:noFill/>
          </a:ln>
        </p:spPr>
        <p:txBody>
          <a:bodyPr anchorCtr="0" anchor="b" bIns="46425" lIns="93225" rIns="93225" tIns="46425">
            <a:noAutofit/>
          </a:bodyPr>
          <a:lstStyle/>
          <a:p>
            <a:pPr indent="0" lvl="0" marL="0" marR="0" rtl="0" algn="r">
              <a:lnSpc>
                <a:spcPct val="100000"/>
              </a:lnSpc>
              <a:spcBef>
                <a:spcPts val="0"/>
              </a:spcBef>
              <a:buSzPct val="25000"/>
              <a:buNone/>
            </a:pPr>
            <a:fld id="{00000000-1234-1234-1234-123412341234}" type="slidenum">
              <a:rPr lang="en-US" sz="1200" strike="noStrike">
                <a:solidFill>
                  <a:srgbClr val="000000"/>
                </a:solidFill>
                <a:latin typeface="Arial"/>
                <a:ea typeface="Arial"/>
                <a:cs typeface="Arial"/>
                <a:sym typeface="Arial"/>
              </a:rPr>
              <a:t>‹#›</a:t>
            </a:fld>
          </a:p>
        </p:txBody>
      </p:sp>
      <p:sp>
        <p:nvSpPr>
          <p:cNvPr id="143" name="Shape 143"/>
          <p:cNvSpPr txBox="1"/>
          <p:nvPr>
            <p:ph idx="1" type="body"/>
          </p:nvPr>
        </p:nvSpPr>
        <p:spPr>
          <a:xfrm>
            <a:off x="157319" y="1491120"/>
            <a:ext cx="6617100" cy="7093200"/>
          </a:xfrm>
          <a:prstGeom prst="rect">
            <a:avLst/>
          </a:prstGeom>
          <a:noFill/>
          <a:ln>
            <a:noFill/>
          </a:ln>
        </p:spPr>
        <p:txBody>
          <a:bodyPr anchorCtr="0" anchor="t" bIns="44275" lIns="88900" rIns="88900" tIns="44275">
            <a:noAutofit/>
          </a:bodyPr>
          <a:lstStyle/>
          <a:p>
            <a:pPr lvl="0" rtl="0">
              <a:spcBef>
                <a:spcPts val="0"/>
              </a:spcBef>
              <a:buClr>
                <a:schemeClr val="dk1"/>
              </a:buClr>
              <a:buFont typeface="Arial"/>
              <a:buNone/>
            </a:pPr>
            <a:r>
              <a:t/>
            </a:r>
            <a:endParaRPr sz="2000">
              <a:solidFill>
                <a:schemeClr val="dk1"/>
              </a:solidFill>
              <a:latin typeface="Calibri"/>
              <a:ea typeface="Calibri"/>
              <a:cs typeface="Calibri"/>
              <a:sym typeface="Calibri"/>
            </a:endParaRPr>
          </a:p>
          <a:p>
            <a:pPr indent="-304800" lvl="0" marL="4572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Holistic test strategy approach</a:t>
            </a:r>
          </a:p>
          <a:p>
            <a:pPr indent="-304800" lvl="1" marL="9144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Why do you want to implement test automation?</a:t>
            </a:r>
          </a:p>
          <a:p>
            <a:pPr indent="-304800" lvl="1" marL="9144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Where do you want test automation to add more value?</a:t>
            </a:r>
          </a:p>
          <a:p>
            <a:pPr indent="-304800" lvl="1" marL="9144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Does your organisation have the necessary maturity and skills?</a:t>
            </a:r>
          </a:p>
          <a:p>
            <a:pPr indent="-304800" lvl="1" marL="914400"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Do you have the test infrastructure? </a:t>
            </a:r>
          </a:p>
          <a:p>
            <a:pPr indent="-69850" lvl="0" marL="457200" rtl="0">
              <a:spcBef>
                <a:spcPts val="0"/>
              </a:spcBef>
              <a:buClr>
                <a:schemeClr val="dk1"/>
              </a:buClr>
              <a:buFont typeface="Arial"/>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buNone/>
            </a:pPr>
            <a:r>
              <a:t/>
            </a:r>
            <a:endParaRPr sz="1800"/>
          </a:p>
        </p:txBody>
      </p:sp>
      <p:sp>
        <p:nvSpPr>
          <p:cNvPr id="144" name="Shape 144"/>
          <p:cNvSpPr/>
          <p:nvPr>
            <p:ph idx="2" type="sldImg"/>
          </p:nvPr>
        </p:nvSpPr>
        <p:spPr>
          <a:xfrm>
            <a:off x="1168625" y="697225"/>
            <a:ext cx="4673700" cy="34863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50" name="Shape 50"/>
        <p:cNvGrpSpPr/>
        <p:nvPr/>
      </p:nvGrpSpPr>
      <p:grpSpPr>
        <a:xfrm>
          <a:off x="0" y="0"/>
          <a:ext cx="0" cy="0"/>
          <a:chOff x="0" y="0"/>
          <a:chExt cx="0" cy="0"/>
        </a:xfrm>
      </p:grpSpPr>
      <p:sp>
        <p:nvSpPr>
          <p:cNvPr id="51" name="Shape 51"/>
          <p:cNvSpPr txBox="1"/>
          <p:nvPr>
            <p:ph type="title"/>
          </p:nvPr>
        </p:nvSpPr>
        <p:spPr>
          <a:xfrm>
            <a:off x="457200" y="274680"/>
            <a:ext cx="8229300" cy="11427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2" name="Shape 52"/>
          <p:cNvSpPr txBox="1"/>
          <p:nvPr>
            <p:ph idx="1" type="subTitle"/>
          </p:nvPr>
        </p:nvSpPr>
        <p:spPr>
          <a:xfrm>
            <a:off x="457200" y="1600200"/>
            <a:ext cx="8229300" cy="4525500"/>
          </a:xfrm>
          <a:prstGeom prst="rect">
            <a:avLst/>
          </a:prstGeom>
          <a:noFill/>
          <a:ln>
            <a:noFill/>
          </a:ln>
        </p:spPr>
        <p:txBody>
          <a:bodyPr anchorCtr="0" anchor="ctr"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U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01.jpg"/><Relationship Id="rId4" Type="http://schemas.openxmlformats.org/officeDocument/2006/relationships/hyperlink" Target="mailto:sinclair@thoughtworks.com" TargetMode="External"/><Relationship Id="rId5" Type="http://schemas.openxmlformats.org/officeDocument/2006/relationships/hyperlink" Target="mailto:mradebe@thoughtworks.co.za" TargetMode="External"/><Relationship Id="rId6" Type="http://schemas.openxmlformats.org/officeDocument/2006/relationships/image" Target="../media/image19.gif"/><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mailto:sinclair@thoughtworks.com" TargetMode="External"/><Relationship Id="rId4" Type="http://schemas.openxmlformats.org/officeDocument/2006/relationships/image" Target="../media/image02.jpg"/><Relationship Id="rId5"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nvSpPr>
        <p:spPr>
          <a:xfrm>
            <a:off x="332639" y="2816640"/>
            <a:ext cx="8637479" cy="304452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0" i="0" lang="en-US" sz="4800" u="none" cap="none" strike="noStrike">
                <a:solidFill>
                  <a:srgbClr val="000000"/>
                </a:solidFill>
                <a:latin typeface="Calibri"/>
                <a:ea typeface="Calibri"/>
                <a:cs typeface="Calibri"/>
                <a:sym typeface="Calibri"/>
              </a:rPr>
              <a:t>Test Automation in a</a:t>
            </a:r>
            <a:br>
              <a:rPr b="0" i="0" lang="en-US" sz="4800" u="none" cap="none" strike="noStrike">
                <a:solidFill>
                  <a:srgbClr val="000000"/>
                </a:solidFill>
                <a:latin typeface="Calibri"/>
                <a:ea typeface="Calibri"/>
                <a:cs typeface="Calibri"/>
                <a:sym typeface="Calibri"/>
              </a:rPr>
            </a:br>
            <a:r>
              <a:rPr b="0" i="0" lang="en-US" sz="4800" u="none" cap="none" strike="noStrike">
                <a:solidFill>
                  <a:srgbClr val="000000"/>
                </a:solidFill>
                <a:latin typeface="Calibri"/>
                <a:ea typeface="Calibri"/>
                <a:cs typeface="Calibri"/>
                <a:sym typeface="Calibri"/>
              </a:rPr>
              <a:t>Successful</a:t>
            </a:r>
            <a:br>
              <a:rPr b="0" i="0" lang="en-US" sz="4800" u="none" cap="none" strike="noStrike">
                <a:solidFill>
                  <a:srgbClr val="000000"/>
                </a:solidFill>
                <a:latin typeface="Calibri"/>
                <a:ea typeface="Calibri"/>
                <a:cs typeface="Calibri"/>
                <a:sym typeface="Calibri"/>
              </a:rPr>
            </a:br>
            <a:r>
              <a:rPr b="0" i="0" lang="en-US" sz="4800" u="none" cap="none" strike="noStrike">
                <a:solidFill>
                  <a:srgbClr val="000000"/>
                </a:solidFill>
                <a:latin typeface="Calibri"/>
                <a:ea typeface="Calibri"/>
                <a:cs typeface="Calibri"/>
                <a:sym typeface="Calibri"/>
              </a:rPr>
              <a:t>Digital Transformation Journey</a:t>
            </a:r>
          </a:p>
        </p:txBody>
      </p:sp>
      <p:pic>
        <p:nvPicPr>
          <p:cNvPr id="59" name="Shape 59"/>
          <p:cNvPicPr preferRelativeResize="0"/>
          <p:nvPr/>
        </p:nvPicPr>
        <p:blipFill rotWithShape="1">
          <a:blip r:embed="rId3">
            <a:alphaModFix/>
          </a:blip>
          <a:srcRect b="0" l="0" r="0" t="0"/>
          <a:stretch/>
        </p:blipFill>
        <p:spPr>
          <a:xfrm>
            <a:off x="640439" y="365760"/>
            <a:ext cx="7680599" cy="23507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What is Test Automation</a:t>
            </a:r>
          </a:p>
        </p:txBody>
      </p:sp>
      <p:sp>
        <p:nvSpPr>
          <p:cNvPr id="158" name="Shape 158"/>
          <p:cNvSpPr/>
          <p:nvPr/>
        </p:nvSpPr>
        <p:spPr>
          <a:xfrm>
            <a:off x="1259640" y="1439640"/>
            <a:ext cx="7704300" cy="4966500"/>
          </a:xfrm>
          <a:prstGeom prst="rect">
            <a:avLst/>
          </a:prstGeom>
          <a:noFill/>
          <a:ln>
            <a:noFill/>
          </a:ln>
        </p:spPr>
        <p:txBody>
          <a:bodyPr anchorCtr="0" anchor="t" bIns="45000" lIns="90000" rIns="90000" tIns="45000">
            <a:noAutofit/>
          </a:bodyPr>
          <a:lstStyle/>
          <a:p>
            <a:pPr lvl="0" marR="0" rtl="0" algn="l">
              <a:lnSpc>
                <a:spcPct val="115000"/>
              </a:lnSpc>
              <a:spcBef>
                <a:spcPts val="0"/>
              </a:spcBef>
              <a:spcAft>
                <a:spcPts val="0"/>
              </a:spcAft>
              <a:buNone/>
            </a:pPr>
            <a:r>
              <a:rPr lang="en-US" sz="2000">
                <a:solidFill>
                  <a:schemeClr val="dk1"/>
                </a:solidFill>
                <a:latin typeface="Calibri"/>
                <a:ea typeface="Calibri"/>
                <a:cs typeface="Calibri"/>
                <a:sym typeface="Calibri"/>
              </a:rPr>
              <a:t>T</a:t>
            </a:r>
            <a:r>
              <a:rPr lang="en-US" sz="2000">
                <a:solidFill>
                  <a:schemeClr val="dk1"/>
                </a:solidFill>
                <a:latin typeface="Calibri"/>
                <a:ea typeface="Calibri"/>
                <a:cs typeface="Calibri"/>
                <a:sym typeface="Calibri"/>
              </a:rPr>
              <a:t>he use of special software (separate from the software being tested) to control the execution of tests and the comparison of actual outcomes with predicted outcomes</a:t>
            </a: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0" rtl="0" algn="ctr">
              <a:lnSpc>
                <a:spcPct val="115000"/>
              </a:lnSpc>
              <a:spcBef>
                <a:spcPts val="0"/>
              </a:spcBef>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p>
        </p:txBody>
      </p:sp>
      <p:pic>
        <p:nvPicPr>
          <p:cNvPr id="159" name="Shape 159"/>
          <p:cNvPicPr preferRelativeResize="0"/>
          <p:nvPr/>
        </p:nvPicPr>
        <p:blipFill>
          <a:blip r:embed="rId3">
            <a:alphaModFix/>
          </a:blip>
          <a:stretch>
            <a:fillRect/>
          </a:stretch>
        </p:blipFill>
        <p:spPr>
          <a:xfrm>
            <a:off x="2671950" y="2690422"/>
            <a:ext cx="4059899" cy="37157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Test Automation Failures</a:t>
            </a:r>
          </a:p>
        </p:txBody>
      </p:sp>
      <p:sp>
        <p:nvSpPr>
          <p:cNvPr id="169" name="Shape 169"/>
          <p:cNvSpPr/>
          <p:nvPr/>
        </p:nvSpPr>
        <p:spPr>
          <a:xfrm>
            <a:off x="1027025" y="4390148"/>
            <a:ext cx="7712100" cy="1938000"/>
          </a:xfrm>
          <a:prstGeom prst="rect">
            <a:avLst/>
          </a:prstGeom>
          <a:noFill/>
          <a:ln>
            <a:noFill/>
          </a:ln>
        </p:spPr>
        <p:txBody>
          <a:bodyPr anchorCtr="0" anchor="t" bIns="45000" lIns="90000" rIns="90000" tIns="45000">
            <a:noAutofit/>
          </a:bodyPr>
          <a:lstStyle/>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No clear test automation strategy</a:t>
            </a:r>
          </a:p>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Automation thought to be just record and playback</a:t>
            </a:r>
          </a:p>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Not treating automation as software development</a:t>
            </a:r>
          </a:p>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Thinking a test automation tool will solve your problems</a:t>
            </a:r>
          </a:p>
        </p:txBody>
      </p:sp>
      <p:pic>
        <p:nvPicPr>
          <p:cNvPr id="170" name="Shape 170"/>
          <p:cNvPicPr preferRelativeResize="0"/>
          <p:nvPr/>
        </p:nvPicPr>
        <p:blipFill>
          <a:blip r:embed="rId3">
            <a:alphaModFix/>
          </a:blip>
          <a:stretch>
            <a:fillRect/>
          </a:stretch>
        </p:blipFill>
        <p:spPr>
          <a:xfrm>
            <a:off x="1398537" y="1656023"/>
            <a:ext cx="6346625" cy="2160924"/>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nvSpPr>
        <p:spPr>
          <a:xfrm>
            <a:off x="648275" y="409425"/>
            <a:ext cx="8103300" cy="1114500"/>
          </a:xfrm>
          <a:prstGeom prst="rect">
            <a:avLst/>
          </a:prstGeom>
          <a:noFill/>
          <a:ln>
            <a:noFill/>
          </a:ln>
        </p:spPr>
        <p:txBody>
          <a:bodyPr anchorCtr="0" anchor="t" bIns="91425" lIns="91425" rIns="91425" tIns="91425">
            <a:noAutofit/>
          </a:bodyPr>
          <a:lstStyle/>
          <a:p>
            <a:pPr lvl="0" rtl="0" algn="ctr">
              <a:spcBef>
                <a:spcPts val="0"/>
              </a:spcBef>
              <a:buClr>
                <a:schemeClr val="dk1"/>
              </a:buClr>
              <a:buSzPct val="25000"/>
              <a:buFont typeface="Arial"/>
              <a:buNone/>
            </a:pPr>
            <a:r>
              <a:rPr b="1" lang="en-US" sz="3200">
                <a:solidFill>
                  <a:schemeClr val="dk1"/>
                </a:solidFill>
                <a:latin typeface="Calibri"/>
                <a:ea typeface="Calibri"/>
                <a:cs typeface="Calibri"/>
                <a:sym typeface="Calibri"/>
              </a:rPr>
              <a:t>Adopting a Full</a:t>
            </a:r>
            <a:r>
              <a:rPr b="1" lang="en-US" sz="3200">
                <a:solidFill>
                  <a:schemeClr val="dk1"/>
                </a:solidFill>
                <a:latin typeface="Calibri"/>
                <a:ea typeface="Calibri"/>
                <a:cs typeface="Calibri"/>
                <a:sym typeface="Calibri"/>
              </a:rPr>
              <a:t> Test Automation Strategy That Leads to Success</a:t>
            </a:r>
          </a:p>
        </p:txBody>
      </p:sp>
      <p:sp>
        <p:nvSpPr>
          <p:cNvPr id="176" name="Shape 176"/>
          <p:cNvSpPr txBox="1"/>
          <p:nvPr/>
        </p:nvSpPr>
        <p:spPr>
          <a:xfrm>
            <a:off x="0" y="1735175"/>
            <a:ext cx="9144000" cy="5048700"/>
          </a:xfrm>
          <a:prstGeom prst="rect">
            <a:avLst/>
          </a:prstGeom>
          <a:noFill/>
          <a:ln>
            <a:noFill/>
          </a:ln>
        </p:spPr>
        <p:txBody>
          <a:bodyPr anchorCtr="0" anchor="t" bIns="91425" lIns="91425" rIns="91425" tIns="91425">
            <a:noAutofit/>
          </a:bodyPr>
          <a:lstStyle/>
          <a:p>
            <a:pPr lvl="0" rtl="0">
              <a:lnSpc>
                <a:spcPct val="115000"/>
              </a:lnSpc>
              <a:spcBef>
                <a:spcPts val="0"/>
              </a:spcBef>
              <a:buNone/>
            </a:pPr>
            <a:r>
              <a:t/>
            </a:r>
            <a:endParaRPr sz="1800"/>
          </a:p>
          <a:p>
            <a:pPr lvl="0" rtl="0">
              <a:lnSpc>
                <a:spcPct val="115000"/>
              </a:lnSpc>
              <a:spcBef>
                <a:spcPts val="0"/>
              </a:spcBef>
              <a:buNone/>
            </a:pPr>
            <a:r>
              <a:t/>
            </a:r>
            <a:endParaRPr sz="1800"/>
          </a:p>
        </p:txBody>
      </p:sp>
      <p:sp>
        <p:nvSpPr>
          <p:cNvPr id="177" name="Shape 177"/>
          <p:cNvSpPr/>
          <p:nvPr/>
        </p:nvSpPr>
        <p:spPr>
          <a:xfrm>
            <a:off x="6445400" y="1849675"/>
            <a:ext cx="1778400" cy="7968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a:latin typeface="Calibri"/>
                <a:ea typeface="Calibri"/>
                <a:cs typeface="Calibri"/>
                <a:sym typeface="Calibri"/>
              </a:rPr>
              <a:t>Are we building the right system?</a:t>
            </a:r>
          </a:p>
        </p:txBody>
      </p:sp>
      <p:sp>
        <p:nvSpPr>
          <p:cNvPr id="178" name="Shape 178"/>
          <p:cNvSpPr/>
          <p:nvPr/>
        </p:nvSpPr>
        <p:spPr>
          <a:xfrm>
            <a:off x="6729950" y="3898525"/>
            <a:ext cx="1394400" cy="9390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a:latin typeface="Calibri"/>
                <a:ea typeface="Calibri"/>
                <a:cs typeface="Calibri"/>
                <a:sym typeface="Calibri"/>
              </a:rPr>
              <a:t>Are we building </a:t>
            </a:r>
          </a:p>
        </p:txBody>
      </p:sp>
      <p:pic>
        <p:nvPicPr>
          <p:cNvPr id="179" name="Shape 179"/>
          <p:cNvPicPr preferRelativeResize="0"/>
          <p:nvPr/>
        </p:nvPicPr>
        <p:blipFill>
          <a:blip r:embed="rId3">
            <a:alphaModFix/>
          </a:blip>
          <a:stretch>
            <a:fillRect/>
          </a:stretch>
        </p:blipFill>
        <p:spPr>
          <a:xfrm>
            <a:off x="1309548" y="1523925"/>
            <a:ext cx="7204525" cy="5259950"/>
          </a:xfrm>
          <a:prstGeom prst="rect">
            <a:avLst/>
          </a:prstGeom>
          <a:noFill/>
          <a:ln>
            <a:noFill/>
          </a:ln>
        </p:spPr>
      </p:pic>
      <p:sp>
        <p:nvSpPr>
          <p:cNvPr id="180" name="Shape 180"/>
          <p:cNvSpPr/>
          <p:nvPr/>
        </p:nvSpPr>
        <p:spPr>
          <a:xfrm>
            <a:off x="6843800" y="3755500"/>
            <a:ext cx="1166700" cy="796800"/>
          </a:xfrm>
          <a:prstGeom prst="wedgeRectCallout">
            <a:avLst>
              <a:gd fmla="val -8539" name="adj1"/>
              <a:gd fmla="val 89376"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Font typeface="Arial"/>
              <a:buNone/>
            </a:pPr>
            <a:r>
              <a:rPr lang="en-US">
                <a:solidFill>
                  <a:schemeClr val="dk1"/>
                </a:solidFill>
                <a:latin typeface="Calibri"/>
                <a:ea typeface="Calibri"/>
                <a:cs typeface="Calibri"/>
                <a:sym typeface="Calibri"/>
              </a:rPr>
              <a:t>Are we building the system right?</a:t>
            </a:r>
          </a:p>
        </p:txBody>
      </p:sp>
      <p:sp>
        <p:nvSpPr>
          <p:cNvPr id="181" name="Shape 181"/>
          <p:cNvSpPr/>
          <p:nvPr/>
        </p:nvSpPr>
        <p:spPr>
          <a:xfrm>
            <a:off x="6360000" y="1650575"/>
            <a:ext cx="1650600" cy="939000"/>
          </a:xfrm>
          <a:prstGeom prst="wedgeEllipseCallout">
            <a:avLst>
              <a:gd fmla="val -20833" name="adj1"/>
              <a:gd fmla="val 625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Font typeface="Arial"/>
              <a:buNone/>
            </a:pPr>
            <a:r>
              <a:rPr lang="en-US">
                <a:solidFill>
                  <a:schemeClr val="dk1"/>
                </a:solidFill>
                <a:latin typeface="Calibri"/>
                <a:ea typeface="Calibri"/>
                <a:cs typeface="Calibri"/>
                <a:sym typeface="Calibri"/>
              </a:rPr>
              <a:t>Are we building the right system?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nvSpPr>
        <p:spPr>
          <a:xfrm>
            <a:off x="0" y="0"/>
            <a:ext cx="8806800" cy="1238700"/>
          </a:xfrm>
          <a:prstGeom prst="rect">
            <a:avLst/>
          </a:prstGeom>
          <a:noFill/>
          <a:ln>
            <a:noFill/>
          </a:ln>
        </p:spPr>
        <p:txBody>
          <a:bodyPr anchorCtr="0" anchor="ctr" bIns="91425" lIns="91425" rIns="91425" tIns="91425">
            <a:noAutofit/>
          </a:bodyPr>
          <a:lstStyle/>
          <a:p>
            <a:pPr lvl="0" rtl="0" algn="ctr">
              <a:spcBef>
                <a:spcPts val="0"/>
              </a:spcBef>
              <a:buNone/>
            </a:pPr>
            <a:r>
              <a:rPr b="1" lang="en-US" sz="3200">
                <a:solidFill>
                  <a:schemeClr val="dk1"/>
                </a:solidFill>
                <a:latin typeface="Calibri"/>
                <a:ea typeface="Calibri"/>
                <a:cs typeface="Calibri"/>
                <a:sym typeface="Calibri"/>
              </a:rPr>
              <a:t>Be Careful of Ice-Cream Cone </a:t>
            </a:r>
          </a:p>
        </p:txBody>
      </p:sp>
      <p:pic>
        <p:nvPicPr>
          <p:cNvPr id="187" name="Shape 187"/>
          <p:cNvPicPr preferRelativeResize="0"/>
          <p:nvPr/>
        </p:nvPicPr>
        <p:blipFill>
          <a:blip r:embed="rId3">
            <a:alphaModFix/>
          </a:blip>
          <a:stretch>
            <a:fillRect/>
          </a:stretch>
        </p:blipFill>
        <p:spPr>
          <a:xfrm>
            <a:off x="2098850" y="1086300"/>
            <a:ext cx="5098651" cy="57717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DevOps Supports Test Automation</a:t>
            </a:r>
          </a:p>
        </p:txBody>
      </p:sp>
      <p:sp>
        <p:nvSpPr>
          <p:cNvPr id="197" name="Shape 197"/>
          <p:cNvSpPr/>
          <p:nvPr/>
        </p:nvSpPr>
        <p:spPr>
          <a:xfrm>
            <a:off x="1259640" y="1439640"/>
            <a:ext cx="7704300" cy="4966500"/>
          </a:xfrm>
          <a:prstGeom prst="rect">
            <a:avLst/>
          </a:prstGeom>
          <a:noFill/>
          <a:ln>
            <a:noFill/>
          </a:ln>
        </p:spPr>
        <p:txBody>
          <a:bodyPr anchorCtr="0" anchor="t" bIns="45000" lIns="90000" rIns="90000" tIns="45000">
            <a:noAutofit/>
          </a:bodyPr>
          <a:lstStyle/>
          <a:p>
            <a:pPr lvl="0" marR="0" rtl="0" algn="l">
              <a:lnSpc>
                <a:spcPct val="115000"/>
              </a:lnSpc>
              <a:spcBef>
                <a:spcPts val="0"/>
              </a:spcBef>
              <a:spcAft>
                <a:spcPts val="0"/>
              </a:spcAft>
              <a:buNone/>
            </a:pPr>
            <a:r>
              <a:t/>
            </a:r>
            <a:endParaRPr sz="2000">
              <a:solidFill>
                <a:srgbClr val="464646"/>
              </a:solidFill>
              <a:latin typeface="Calibri"/>
              <a:ea typeface="Calibri"/>
              <a:cs typeface="Calibri"/>
              <a:sym typeface="Calibri"/>
            </a:endParaRP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p>
        </p:txBody>
      </p:sp>
      <p:pic>
        <p:nvPicPr>
          <p:cNvPr id="198" name="Shape 198"/>
          <p:cNvPicPr preferRelativeResize="0"/>
          <p:nvPr/>
        </p:nvPicPr>
        <p:blipFill>
          <a:blip r:embed="rId3">
            <a:alphaModFix/>
          </a:blip>
          <a:stretch>
            <a:fillRect/>
          </a:stretch>
        </p:blipFill>
        <p:spPr>
          <a:xfrm>
            <a:off x="2290096" y="2742725"/>
            <a:ext cx="5062327" cy="4115275"/>
          </a:xfrm>
          <a:prstGeom prst="rect">
            <a:avLst/>
          </a:prstGeom>
          <a:noFill/>
          <a:ln>
            <a:noFill/>
          </a:ln>
        </p:spPr>
      </p:pic>
      <p:sp>
        <p:nvSpPr>
          <p:cNvPr id="199" name="Shape 199"/>
          <p:cNvSpPr txBox="1"/>
          <p:nvPr/>
        </p:nvSpPr>
        <p:spPr>
          <a:xfrm>
            <a:off x="457350" y="1600030"/>
            <a:ext cx="8229300" cy="11426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lang="en-US" sz="2000">
                <a:solidFill>
                  <a:schemeClr val="dk1"/>
                </a:solidFill>
                <a:latin typeface="Calibri"/>
                <a:ea typeface="Calibri"/>
                <a:cs typeface="Calibri"/>
                <a:sym typeface="Calibri"/>
              </a:rPr>
              <a:t>DevOps is the practice of operations and development engineers participating together in the entire service lifecycle, from design through the development process to production support.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176050" y="0"/>
            <a:ext cx="8880024" cy="63805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Benefits of Test Automation</a:t>
            </a:r>
          </a:p>
        </p:txBody>
      </p:sp>
      <p:sp>
        <p:nvSpPr>
          <p:cNvPr id="214" name="Shape 214"/>
          <p:cNvSpPr/>
          <p:nvPr/>
        </p:nvSpPr>
        <p:spPr>
          <a:xfrm>
            <a:off x="1259640" y="1439640"/>
            <a:ext cx="7704300" cy="4966500"/>
          </a:xfrm>
          <a:prstGeom prst="rect">
            <a:avLst/>
          </a:prstGeom>
          <a:noFill/>
          <a:ln>
            <a:noFill/>
          </a:ln>
        </p:spPr>
        <p:txBody>
          <a:bodyPr anchorCtr="0" anchor="t" bIns="45000" lIns="90000" rIns="90000" tIns="45000">
            <a:noAutofit/>
          </a:bodyPr>
          <a:lstStyle/>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Improved time to market</a:t>
            </a:r>
          </a:p>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Optimisation of speed, efficiency, quality and decreased costs</a:t>
            </a:r>
          </a:p>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Competitive advantage</a:t>
            </a:r>
          </a:p>
          <a:p>
            <a:pPr indent="0" lvl="0" marL="457200" marR="0" rtl="0" algn="ctr">
              <a:lnSpc>
                <a:spcPct val="150000"/>
              </a:lnSpc>
              <a:spcBef>
                <a:spcPts val="0"/>
              </a:spcBef>
              <a:buNone/>
            </a:pPr>
            <a:r>
              <a:t/>
            </a:r>
            <a:endParaRPr b="0" i="0" sz="1800" u="none" cap="none" strike="noStrike"/>
          </a:p>
        </p:txBody>
      </p:sp>
      <p:pic>
        <p:nvPicPr>
          <p:cNvPr id="215" name="Shape 215"/>
          <p:cNvPicPr preferRelativeResize="0"/>
          <p:nvPr/>
        </p:nvPicPr>
        <p:blipFill>
          <a:blip r:embed="rId3">
            <a:alphaModFix/>
          </a:blip>
          <a:stretch>
            <a:fillRect/>
          </a:stretch>
        </p:blipFill>
        <p:spPr>
          <a:xfrm>
            <a:off x="4151249" y="2514349"/>
            <a:ext cx="4123225" cy="414835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1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100"/>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100"/>
                                        <p:tgtEl>
                                          <p:spTgt spid="2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3" st="3"/>
                                            </p:txEl>
                                          </p:spTgt>
                                        </p:tgtEl>
                                        <p:attrNameLst>
                                          <p:attrName>style.visibility</p:attrName>
                                        </p:attrNameLst>
                                      </p:cBhvr>
                                      <p:to>
                                        <p:strVal val="visible"/>
                                      </p:to>
                                    </p:set>
                                    <p:animEffect filter="fade" transition="in">
                                      <p:cBhvr>
                                        <p:cTn dur="100"/>
                                        <p:tgtEl>
                                          <p:spTgt spid="2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Cross-Skilling Facilitates Test Automation</a:t>
            </a:r>
          </a:p>
        </p:txBody>
      </p:sp>
      <p:sp>
        <p:nvSpPr>
          <p:cNvPr id="225" name="Shape 225"/>
          <p:cNvSpPr/>
          <p:nvPr/>
        </p:nvSpPr>
        <p:spPr>
          <a:xfrm>
            <a:off x="1259650" y="2418675"/>
            <a:ext cx="6761700" cy="2786100"/>
          </a:xfrm>
          <a:prstGeom prst="rect">
            <a:avLst/>
          </a:prstGeom>
          <a:noFill/>
          <a:ln>
            <a:noFill/>
          </a:ln>
        </p:spPr>
        <p:txBody>
          <a:bodyPr anchorCtr="0" anchor="t" bIns="45000" lIns="90000" rIns="90000" tIns="45000">
            <a:noAutofit/>
          </a:bodyPr>
          <a:lstStyle/>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latin typeface="Calibri"/>
              <a:ea typeface="Calibri"/>
              <a:cs typeface="Calibri"/>
              <a:sym typeface="Calibri"/>
            </a:endParaRPr>
          </a:p>
        </p:txBody>
      </p:sp>
      <p:pic>
        <p:nvPicPr>
          <p:cNvPr id="226" name="Shape 226"/>
          <p:cNvPicPr preferRelativeResize="0"/>
          <p:nvPr/>
        </p:nvPicPr>
        <p:blipFill>
          <a:blip r:embed="rId3">
            <a:alphaModFix/>
          </a:blip>
          <a:stretch>
            <a:fillRect/>
          </a:stretch>
        </p:blipFill>
        <p:spPr>
          <a:xfrm>
            <a:off x="1198050" y="2272775"/>
            <a:ext cx="5715000" cy="20193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457200" lvl="0" marL="457200" rtl="0" algn="l">
              <a:spcBef>
                <a:spcPts val="0"/>
              </a:spcBef>
              <a:buClr>
                <a:schemeClr val="dk1"/>
              </a:buClr>
              <a:buSzPct val="25000"/>
              <a:buFont typeface="Arial"/>
              <a:buNone/>
            </a:pPr>
            <a:r>
              <a:rPr b="1" lang="en-US" sz="3200">
                <a:solidFill>
                  <a:schemeClr val="dk1"/>
                </a:solidFill>
                <a:latin typeface="Calibri"/>
                <a:ea typeface="Calibri"/>
                <a:cs typeface="Calibri"/>
                <a:sym typeface="Calibri"/>
              </a:rPr>
              <a:t>QA Roles Facilitates Test Automation</a:t>
            </a:r>
          </a:p>
        </p:txBody>
      </p:sp>
      <p:sp>
        <p:nvSpPr>
          <p:cNvPr id="236" name="Shape 236"/>
          <p:cNvSpPr txBox="1"/>
          <p:nvPr/>
        </p:nvSpPr>
        <p:spPr>
          <a:xfrm>
            <a:off x="1958425" y="3952425"/>
            <a:ext cx="4901700" cy="501900"/>
          </a:xfrm>
          <a:prstGeom prst="rect">
            <a:avLst/>
          </a:prstGeom>
          <a:noFill/>
          <a:ln>
            <a:noFill/>
          </a:ln>
        </p:spPr>
        <p:txBody>
          <a:bodyPr anchorCtr="0" anchor="t" bIns="91425" lIns="91425" rIns="91425" tIns="91425">
            <a:noAutofit/>
          </a:bodyPr>
          <a:lstStyle/>
          <a:p>
            <a:pPr lvl="0">
              <a:spcBef>
                <a:spcPts val="0"/>
              </a:spcBef>
              <a:buNone/>
            </a:pPr>
            <a:r>
              <a:rPr lang="en-US">
                <a:latin typeface="Calibri"/>
                <a:ea typeface="Calibri"/>
                <a:cs typeface="Calibri"/>
                <a:sym typeface="Calibri"/>
              </a:rPr>
              <a:t>https://www.thoughtworks.com/insights/blog/qa-dead</a:t>
            </a:r>
          </a:p>
        </p:txBody>
      </p:sp>
      <p:pic>
        <p:nvPicPr>
          <p:cNvPr id="237" name="Shape 237"/>
          <p:cNvPicPr preferRelativeResize="0"/>
          <p:nvPr/>
        </p:nvPicPr>
        <p:blipFill>
          <a:blip r:embed="rId3">
            <a:alphaModFix/>
          </a:blip>
          <a:stretch>
            <a:fillRect/>
          </a:stretch>
        </p:blipFill>
        <p:spPr>
          <a:xfrm>
            <a:off x="1052350" y="1882400"/>
            <a:ext cx="7039301" cy="17459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Conclusion</a:t>
            </a:r>
          </a:p>
        </p:txBody>
      </p:sp>
      <p:sp>
        <p:nvSpPr>
          <p:cNvPr id="247" name="Shape 247"/>
          <p:cNvSpPr txBox="1"/>
          <p:nvPr/>
        </p:nvSpPr>
        <p:spPr>
          <a:xfrm>
            <a:off x="533400" y="1456400"/>
            <a:ext cx="7781100" cy="49443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US" sz="2000"/>
              <a:t>Biggest technical challenge in the digital transformation journey is an </a:t>
            </a:r>
            <a:r>
              <a:rPr b="1" i="1" lang="en-US" sz="2000"/>
              <a:t>over-reliance on manual testing</a:t>
            </a:r>
          </a:p>
          <a:p>
            <a:pPr indent="-355600" lvl="0" marL="457200" rtl="0">
              <a:lnSpc>
                <a:spcPct val="115000"/>
              </a:lnSpc>
              <a:spcBef>
                <a:spcPts val="0"/>
              </a:spcBef>
              <a:buClr>
                <a:schemeClr val="dk1"/>
              </a:buClr>
              <a:buSzPct val="100000"/>
              <a:buChar char="●"/>
            </a:pPr>
            <a:r>
              <a:rPr lang="en-US" sz="2000">
                <a:solidFill>
                  <a:schemeClr val="dk1"/>
                </a:solidFill>
              </a:rPr>
              <a:t>Adopting a</a:t>
            </a:r>
            <a:r>
              <a:rPr b="1" i="1" lang="en-US" sz="2000">
                <a:solidFill>
                  <a:schemeClr val="dk1"/>
                </a:solidFill>
              </a:rPr>
              <a:t> full automation strategy</a:t>
            </a:r>
          </a:p>
          <a:p>
            <a:pPr indent="-355600" lvl="0" marL="457200" rtl="0">
              <a:lnSpc>
                <a:spcPct val="115000"/>
              </a:lnSpc>
              <a:spcBef>
                <a:spcPts val="0"/>
              </a:spcBef>
              <a:buClr>
                <a:schemeClr val="dk1"/>
              </a:buClr>
              <a:buSzPct val="100000"/>
              <a:buChar char="●"/>
            </a:pPr>
            <a:r>
              <a:rPr lang="en-US" sz="2000">
                <a:solidFill>
                  <a:schemeClr val="dk1"/>
                </a:solidFill>
              </a:rPr>
              <a:t>Results in </a:t>
            </a:r>
            <a:r>
              <a:rPr b="1" i="1" lang="en-US" sz="2000">
                <a:solidFill>
                  <a:schemeClr val="dk1"/>
                </a:solidFill>
              </a:rPr>
              <a:t>reduced costs, quicker time to market </a:t>
            </a:r>
            <a:r>
              <a:rPr i="1" lang="en-US" sz="2000">
                <a:solidFill>
                  <a:schemeClr val="dk1"/>
                </a:solidFill>
              </a:rPr>
              <a:t>and </a:t>
            </a:r>
            <a:r>
              <a:rPr b="1" i="1" lang="en-US" sz="2000">
                <a:solidFill>
                  <a:schemeClr val="dk1"/>
                </a:solidFill>
              </a:rPr>
              <a:t>competitive advantage</a:t>
            </a:r>
          </a:p>
          <a:p>
            <a:pPr indent="-355600" lvl="0" marL="457200" rtl="0">
              <a:lnSpc>
                <a:spcPct val="115000"/>
              </a:lnSpc>
              <a:spcBef>
                <a:spcPts val="0"/>
              </a:spcBef>
              <a:buClr>
                <a:schemeClr val="dk1"/>
              </a:buClr>
              <a:buSzPct val="100000"/>
              <a:buChar char="●"/>
            </a:pPr>
            <a:r>
              <a:rPr lang="en-US" sz="2000">
                <a:solidFill>
                  <a:srgbClr val="0000FF"/>
                </a:solidFill>
              </a:rPr>
              <a:t>Can test automation contribute towards a successful digital transformation journey?</a:t>
            </a:r>
          </a:p>
        </p:txBody>
      </p:sp>
      <p:pic>
        <p:nvPicPr>
          <p:cNvPr id="248" name="Shape 248"/>
          <p:cNvPicPr preferRelativeResize="0"/>
          <p:nvPr/>
        </p:nvPicPr>
        <p:blipFill>
          <a:blip r:embed="rId3">
            <a:alphaModFix/>
          </a:blip>
          <a:stretch>
            <a:fillRect/>
          </a:stretch>
        </p:blipFill>
        <p:spPr>
          <a:xfrm>
            <a:off x="2735988" y="4361700"/>
            <a:ext cx="2906661" cy="2039000"/>
          </a:xfrm>
          <a:prstGeom prst="rect">
            <a:avLst/>
          </a:prstGeom>
          <a:noFill/>
          <a:ln>
            <a:noFill/>
          </a:ln>
        </p:spPr>
      </p:pic>
    </p:spTree>
  </p:cSld>
  <p:clrMapOvr>
    <a:masterClrMapping/>
  </p:clrMapOvr>
  <mc:AlternateContent>
    <mc:Choice Requires="p14">
      <p:transition spd="med">
        <p14:flip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4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4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4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4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ppt_w</p:attrName>
                                        </p:attrNameLst>
                                      </p:cBhvr>
                                      <p:tavLst>
                                        <p:tav fmla="" tm="0">
                                          <p:val>
                                            <p:strVal val="0"/>
                                          </p:val>
                                        </p:tav>
                                        <p:tav fmla="" tm="100000">
                                          <p:val>
                                            <p:strVal val="#ppt_w"/>
                                          </p:val>
                                        </p:tav>
                                      </p:tavLst>
                                    </p:anim>
                                    <p:anim calcmode="lin" valueType="num">
                                      <p:cBhvr additive="base">
                                        <p:cTn dur="500"/>
                                        <p:tgtEl>
                                          <p:spTgt spid="2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nvSpPr>
        <p:spPr>
          <a:xfrm>
            <a:off x="467639" y="296639"/>
            <a:ext cx="8229239" cy="114263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i="0" lang="en-US" sz="3200" u="sng" cap="none" strike="noStrike">
                <a:solidFill>
                  <a:srgbClr val="000000"/>
                </a:solidFill>
                <a:latin typeface="Calibri"/>
                <a:ea typeface="Calibri"/>
                <a:cs typeface="Calibri"/>
                <a:sym typeface="Calibri"/>
              </a:rPr>
              <a:t>Agenda</a:t>
            </a:r>
          </a:p>
        </p:txBody>
      </p:sp>
      <p:sp>
        <p:nvSpPr>
          <p:cNvPr id="69" name="Shape 69"/>
          <p:cNvSpPr/>
          <p:nvPr/>
        </p:nvSpPr>
        <p:spPr>
          <a:xfrm>
            <a:off x="1259650" y="1295650"/>
            <a:ext cx="6965700" cy="5209800"/>
          </a:xfrm>
          <a:prstGeom prst="rect">
            <a:avLst/>
          </a:prstGeom>
          <a:noFill/>
          <a:ln>
            <a:noFill/>
          </a:ln>
        </p:spPr>
        <p:txBody>
          <a:bodyPr anchorCtr="0" anchor="t" bIns="45000" lIns="90000" rIns="90000" tIns="45000">
            <a:noAutofit/>
          </a:bodyPr>
          <a:lstStyle/>
          <a:p>
            <a:pPr indent="-343080" lvl="0" marL="343080" marR="0" rtl="0" algn="l">
              <a:lnSpc>
                <a:spcPct val="150000"/>
              </a:lnSpc>
              <a:spcBef>
                <a:spcPts val="0"/>
              </a:spcBef>
              <a:buClr>
                <a:srgbClr val="000000"/>
              </a:buClr>
              <a:buSzPct val="100000"/>
              <a:buFont typeface="Calibri"/>
              <a:buChar char="•"/>
            </a:pPr>
            <a:r>
              <a:rPr b="0" i="0" lang="en-US" sz="2000" u="none" cap="none" strike="noStrike">
                <a:solidFill>
                  <a:srgbClr val="000000"/>
                </a:solidFill>
                <a:latin typeface="Calibri"/>
                <a:ea typeface="Calibri"/>
                <a:cs typeface="Calibri"/>
                <a:sym typeface="Calibri"/>
              </a:rPr>
              <a:t>Introductions</a:t>
            </a:r>
          </a:p>
          <a:p>
            <a:pPr indent="-343080" lvl="0" marL="343080" marR="0" rtl="0" algn="l">
              <a:lnSpc>
                <a:spcPct val="150000"/>
              </a:lnSpc>
              <a:spcBef>
                <a:spcPts val="0"/>
              </a:spcBef>
              <a:buClr>
                <a:srgbClr val="000000"/>
              </a:buClr>
              <a:buSzPct val="100000"/>
              <a:buFont typeface="Calibri"/>
              <a:buChar char="•"/>
            </a:pPr>
            <a:r>
              <a:rPr b="0" i="0" lang="en-US" sz="2000" u="none" cap="none" strike="noStrike">
                <a:solidFill>
                  <a:srgbClr val="000000"/>
                </a:solidFill>
                <a:latin typeface="Calibri"/>
                <a:ea typeface="Calibri"/>
                <a:cs typeface="Calibri"/>
                <a:sym typeface="Calibri"/>
              </a:rPr>
              <a:t>Top Technical Challenges in Application Development</a:t>
            </a:r>
          </a:p>
          <a:p>
            <a:pPr indent="-343080" lvl="0" marL="343080" marR="0" rtl="0" algn="l">
              <a:lnSpc>
                <a:spcPct val="150000"/>
              </a:lnSpc>
              <a:spcBef>
                <a:spcPts val="0"/>
              </a:spcBef>
              <a:buClr>
                <a:srgbClr val="000000"/>
              </a:buClr>
              <a:buSzPct val="100000"/>
              <a:buFont typeface="Calibri"/>
              <a:buChar char="•"/>
            </a:pPr>
            <a:r>
              <a:rPr b="0" i="0" lang="en-US" sz="2000" u="none" cap="none" strike="noStrike">
                <a:solidFill>
                  <a:srgbClr val="000000"/>
                </a:solidFill>
                <a:latin typeface="Calibri"/>
                <a:ea typeface="Calibri"/>
                <a:cs typeface="Calibri"/>
                <a:sym typeface="Calibri"/>
              </a:rPr>
              <a:t>Digital Transformation</a:t>
            </a:r>
          </a:p>
          <a:p>
            <a:pPr indent="-343080" lvl="0" marL="343080" marR="0" rtl="0" algn="l">
              <a:lnSpc>
                <a:spcPct val="150000"/>
              </a:lnSpc>
              <a:spcBef>
                <a:spcPts val="0"/>
              </a:spcBef>
              <a:buClr>
                <a:srgbClr val="000000"/>
              </a:buClr>
              <a:buSzPct val="100000"/>
              <a:buFont typeface="Calibri"/>
              <a:buChar char="•"/>
            </a:pPr>
            <a:r>
              <a:rPr b="0" i="0" lang="en-US" sz="2000" u="none" cap="none" strike="noStrike">
                <a:solidFill>
                  <a:srgbClr val="000000"/>
                </a:solidFill>
                <a:latin typeface="Calibri"/>
                <a:ea typeface="Calibri"/>
                <a:cs typeface="Calibri"/>
                <a:sym typeface="Calibri"/>
              </a:rPr>
              <a:t>Is Test Automation a Solution?</a:t>
            </a:r>
          </a:p>
          <a:p>
            <a:pPr indent="-343080" lvl="0" marL="343080" marR="0" rtl="0" algn="l">
              <a:lnSpc>
                <a:spcPct val="150000"/>
              </a:lnSpc>
              <a:spcBef>
                <a:spcPts val="0"/>
              </a:spcBef>
              <a:buClr>
                <a:srgbClr val="000000"/>
              </a:buClr>
              <a:buSzPct val="100000"/>
              <a:buFont typeface="Calibri"/>
              <a:buChar char="•"/>
            </a:pPr>
            <a:r>
              <a:rPr lang="en-US" sz="2000">
                <a:latin typeface="Calibri"/>
                <a:ea typeface="Calibri"/>
                <a:cs typeface="Calibri"/>
                <a:sym typeface="Calibri"/>
              </a:rPr>
              <a:t>Facilitating Test Automation</a:t>
            </a:r>
          </a:p>
          <a:p>
            <a:pPr indent="-343080" lvl="0" marL="343080" marR="0" rtl="0" algn="l">
              <a:lnSpc>
                <a:spcPct val="150000"/>
              </a:lnSpc>
              <a:spcBef>
                <a:spcPts val="0"/>
              </a:spcBef>
              <a:buClr>
                <a:srgbClr val="000000"/>
              </a:buClr>
              <a:buSzPct val="100000"/>
              <a:buFont typeface="Calibri"/>
              <a:buChar char="•"/>
            </a:pPr>
            <a:r>
              <a:rPr lang="en-US" sz="2000">
                <a:latin typeface="Calibri"/>
                <a:ea typeface="Calibri"/>
                <a:cs typeface="Calibri"/>
                <a:sym typeface="Calibri"/>
              </a:rPr>
              <a:t>Conclusion</a:t>
            </a:r>
          </a:p>
          <a:p>
            <a:pPr indent="-343080" lvl="0" marL="343080" marR="0" rtl="0" algn="l">
              <a:lnSpc>
                <a:spcPct val="150000"/>
              </a:lnSpc>
              <a:spcBef>
                <a:spcPts val="0"/>
              </a:spcBef>
              <a:buClr>
                <a:srgbClr val="000000"/>
              </a:buClr>
              <a:buSzPct val="100000"/>
              <a:buFont typeface="Calibri"/>
              <a:buChar char="•"/>
            </a:pPr>
            <a:r>
              <a:rPr b="0" i="0" lang="en-US" sz="2000" u="none" cap="none" strike="noStrike">
                <a:solidFill>
                  <a:srgbClr val="000000"/>
                </a:solidFill>
                <a:latin typeface="Calibri"/>
                <a:ea typeface="Calibri"/>
                <a:cs typeface="Calibri"/>
                <a:sym typeface="Calibri"/>
              </a:rPr>
              <a:t>Question and Answer</a:t>
            </a:r>
          </a:p>
          <a:p>
            <a:pPr indent="0" lvl="0" marL="0" marR="0" rtl="0" algn="l">
              <a:lnSpc>
                <a:spcPct val="150000"/>
              </a:lnSpc>
              <a:spcBef>
                <a:spcPts val="0"/>
              </a:spcBef>
              <a:buNone/>
            </a:pPr>
            <a:r>
              <a:t/>
            </a:r>
            <a:endParaRPr b="0" i="0" sz="1800" u="none" cap="none" strike="noStrike"/>
          </a:p>
          <a:p>
            <a:pPr indent="0" lvl="0" marL="0" marR="0" rtl="0" algn="l">
              <a:lnSpc>
                <a:spcPct val="150000"/>
              </a:lnSpc>
              <a:spcBef>
                <a:spcPts val="0"/>
              </a:spcBef>
              <a:buNone/>
            </a:pPr>
            <a:r>
              <a:t/>
            </a:r>
            <a:endParaRPr b="0" i="0" sz="1800" u="none" cap="none" strike="noStrike"/>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pic>
        <p:nvPicPr>
          <p:cNvPr id="257" name="Shape 257"/>
          <p:cNvPicPr preferRelativeResize="0"/>
          <p:nvPr/>
        </p:nvPicPr>
        <p:blipFill rotWithShape="1">
          <a:blip r:embed="rId3">
            <a:alphaModFix/>
          </a:blip>
          <a:srcRect b="0" l="0" r="0" t="0"/>
          <a:stretch/>
        </p:blipFill>
        <p:spPr>
          <a:xfrm>
            <a:off x="6709274" y="260424"/>
            <a:ext cx="1624500" cy="1624499"/>
          </a:xfrm>
          <a:prstGeom prst="rect">
            <a:avLst/>
          </a:prstGeom>
          <a:noFill/>
          <a:ln>
            <a:noFill/>
          </a:ln>
        </p:spPr>
      </p:pic>
      <p:sp>
        <p:nvSpPr>
          <p:cNvPr id="258" name="Shape 258"/>
          <p:cNvSpPr txBox="1"/>
          <p:nvPr/>
        </p:nvSpPr>
        <p:spPr>
          <a:xfrm>
            <a:off x="6638500" y="2003800"/>
            <a:ext cx="2391600" cy="716400"/>
          </a:xfrm>
          <a:prstGeom prst="rect">
            <a:avLst/>
          </a:prstGeom>
          <a:noFill/>
          <a:ln>
            <a:noFill/>
          </a:ln>
        </p:spPr>
        <p:txBody>
          <a:bodyPr anchorCtr="0" anchor="t" bIns="91425" lIns="91425" rIns="91425" tIns="91425">
            <a:noAutofit/>
          </a:bodyPr>
          <a:lstStyle/>
          <a:p>
            <a:pPr lvl="0" rtl="0">
              <a:spcBef>
                <a:spcPts val="0"/>
              </a:spcBef>
              <a:buNone/>
            </a:pPr>
            <a:r>
              <a:rPr lang="en-US"/>
              <a:t>@tester_RSA</a:t>
            </a:r>
          </a:p>
          <a:p>
            <a:pPr lvl="0">
              <a:spcBef>
                <a:spcPts val="0"/>
              </a:spcBef>
              <a:buNone/>
            </a:pPr>
            <a:r>
              <a:rPr lang="en-US" u="sng">
                <a:solidFill>
                  <a:schemeClr val="hlink"/>
                </a:solidFill>
                <a:hlinkClick r:id="rId4"/>
              </a:rPr>
              <a:t>sinclair@thoughtworks.com</a:t>
            </a:r>
          </a:p>
          <a:p>
            <a:pPr lvl="0" rtl="0">
              <a:spcBef>
                <a:spcPts val="0"/>
              </a:spcBef>
              <a:buNone/>
            </a:pPr>
            <a:r>
              <a:rPr lang="en-US"/>
              <a:t>waynesinclair.co.za</a:t>
            </a:r>
          </a:p>
        </p:txBody>
      </p:sp>
      <p:sp>
        <p:nvSpPr>
          <p:cNvPr id="259" name="Shape 259"/>
          <p:cNvSpPr txBox="1"/>
          <p:nvPr/>
        </p:nvSpPr>
        <p:spPr>
          <a:xfrm>
            <a:off x="97150" y="2143612"/>
            <a:ext cx="2705400" cy="716400"/>
          </a:xfrm>
          <a:prstGeom prst="rect">
            <a:avLst/>
          </a:prstGeom>
          <a:noFill/>
          <a:ln>
            <a:noFill/>
          </a:ln>
        </p:spPr>
        <p:txBody>
          <a:bodyPr anchorCtr="0" anchor="t" bIns="91425" lIns="91425" rIns="91425" tIns="91425">
            <a:noAutofit/>
          </a:bodyPr>
          <a:lstStyle/>
          <a:p>
            <a:pPr lvl="0">
              <a:spcBef>
                <a:spcPts val="0"/>
              </a:spcBef>
              <a:buNone/>
            </a:pPr>
            <a:r>
              <a:rPr lang="en-US"/>
              <a:t>@Zululegend</a:t>
            </a:r>
          </a:p>
          <a:p>
            <a:pPr lvl="0" rtl="0">
              <a:spcBef>
                <a:spcPts val="0"/>
              </a:spcBef>
              <a:buNone/>
            </a:pPr>
            <a:r>
              <a:rPr lang="en-US" u="sng">
                <a:solidFill>
                  <a:schemeClr val="hlink"/>
                </a:solidFill>
                <a:hlinkClick r:id="rId5"/>
              </a:rPr>
              <a:t>mradebe@thoughtworks.co.za</a:t>
            </a:r>
          </a:p>
          <a:p>
            <a:pPr lvl="0" rtl="0">
              <a:spcBef>
                <a:spcPts val="0"/>
              </a:spcBef>
              <a:buNone/>
            </a:pPr>
            <a:r>
              <a:rPr lang="en-US"/>
              <a:t>mradebe@thoughtworks.com</a:t>
            </a:r>
          </a:p>
        </p:txBody>
      </p:sp>
      <p:sp>
        <p:nvSpPr>
          <p:cNvPr id="260" name="Shape 260"/>
          <p:cNvSpPr txBox="1"/>
          <p:nvPr/>
        </p:nvSpPr>
        <p:spPr>
          <a:xfrm>
            <a:off x="1420875" y="6092250"/>
            <a:ext cx="3600900" cy="4200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261" name="Shape 261"/>
          <p:cNvPicPr preferRelativeResize="0"/>
          <p:nvPr/>
        </p:nvPicPr>
        <p:blipFill>
          <a:blip r:embed="rId6">
            <a:alphaModFix/>
          </a:blip>
          <a:stretch>
            <a:fillRect/>
          </a:stretch>
        </p:blipFill>
        <p:spPr>
          <a:xfrm>
            <a:off x="2285999" y="2907024"/>
            <a:ext cx="4437200" cy="3605225"/>
          </a:xfrm>
          <a:prstGeom prst="rect">
            <a:avLst/>
          </a:prstGeom>
          <a:noFill/>
          <a:ln>
            <a:noFill/>
          </a:ln>
        </p:spPr>
      </p:pic>
      <p:sp>
        <p:nvSpPr>
          <p:cNvPr id="262" name="Shape 262"/>
          <p:cNvSpPr/>
          <p:nvPr/>
        </p:nvSpPr>
        <p:spPr>
          <a:xfrm>
            <a:off x="2285999" y="554050"/>
            <a:ext cx="3600896" cy="604200"/>
          </a:xfrm>
          <a:prstGeom prst="rect">
            <a:avLst/>
          </a:prstGeom>
        </p:spPr>
        <p:txBody>
          <a:bodyPr>
            <a:prstTxWarp prst="textPlain"/>
          </a:bodyPr>
          <a:lstStyle/>
          <a:p>
            <a:pPr lvl="0" algn="ctr"/>
            <a:r>
              <a:rPr b="1" i="0">
                <a:ln cap="flat" cmpd="sng" w="9525">
                  <a:solidFill>
                    <a:schemeClr val="dk2"/>
                  </a:solidFill>
                  <a:prstDash val="solid"/>
                  <a:round/>
                  <a:headEnd len="med" w="med" type="none"/>
                  <a:tailEnd len="med" w="med" type="none"/>
                </a:ln>
                <a:solidFill>
                  <a:schemeClr val="accent2"/>
                </a:solidFill>
                <a:latin typeface="Arial"/>
              </a:rPr>
              <a:t>Q-C-A</a:t>
            </a:r>
          </a:p>
        </p:txBody>
      </p:sp>
      <p:pic>
        <p:nvPicPr>
          <p:cNvPr id="263" name="Shape 263"/>
          <p:cNvPicPr preferRelativeResize="0"/>
          <p:nvPr/>
        </p:nvPicPr>
        <p:blipFill>
          <a:blip r:embed="rId7">
            <a:alphaModFix/>
          </a:blip>
          <a:stretch>
            <a:fillRect/>
          </a:stretch>
        </p:blipFill>
        <p:spPr>
          <a:xfrm>
            <a:off x="97150" y="260425"/>
            <a:ext cx="1624573" cy="1743376"/>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nvSpPr>
        <p:spPr>
          <a:xfrm>
            <a:off x="467639" y="296639"/>
            <a:ext cx="8229239" cy="114263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i="0" lang="en-US" sz="3200" cap="none" strike="noStrike">
                <a:solidFill>
                  <a:srgbClr val="000000"/>
                </a:solidFill>
                <a:latin typeface="Calibri"/>
                <a:ea typeface="Calibri"/>
                <a:cs typeface="Calibri"/>
                <a:sym typeface="Calibri"/>
              </a:rPr>
              <a:t>Introductions</a:t>
            </a:r>
          </a:p>
        </p:txBody>
      </p:sp>
      <p:sp>
        <p:nvSpPr>
          <p:cNvPr id="79" name="Shape 79"/>
          <p:cNvSpPr/>
          <p:nvPr/>
        </p:nvSpPr>
        <p:spPr>
          <a:xfrm>
            <a:off x="1274990" y="1609925"/>
            <a:ext cx="5184300" cy="5034300"/>
          </a:xfrm>
          <a:prstGeom prst="rect">
            <a:avLst/>
          </a:prstGeom>
          <a:noFill/>
          <a:ln>
            <a:noFill/>
          </a:ln>
        </p:spPr>
        <p:txBody>
          <a:bodyPr anchorCtr="0" anchor="t" bIns="45000" lIns="90000" rIns="90000" tIns="45000">
            <a:noAutofit/>
          </a:bodyPr>
          <a:lstStyle/>
          <a:p>
            <a:pPr indent="0" lvl="0" marL="0" marR="0" rtl="0" algn="l">
              <a:lnSpc>
                <a:spcPct val="115000"/>
              </a:lnSpc>
              <a:spcBef>
                <a:spcPts val="0"/>
              </a:spcBef>
              <a:buSzPct val="25000"/>
              <a:buNone/>
            </a:pPr>
            <a:r>
              <a:rPr b="1" i="1" lang="en-US" sz="2000" u="none" cap="none" strike="noStrike">
                <a:solidFill>
                  <a:srgbClr val="000000"/>
                </a:solidFill>
                <a:latin typeface="Calibri"/>
                <a:ea typeface="Calibri"/>
                <a:cs typeface="Calibri"/>
                <a:sym typeface="Calibri"/>
              </a:rPr>
              <a:t>Wayne Sinclair</a:t>
            </a:r>
            <a:r>
              <a:rPr b="0" i="0" lang="en-US" sz="2000" u="none" cap="none" strike="noStrike">
                <a:solidFill>
                  <a:srgbClr val="000000"/>
                </a:solidFill>
                <a:latin typeface="Calibri"/>
                <a:ea typeface="Calibri"/>
                <a:cs typeface="Calibri"/>
                <a:sym typeface="Calibri"/>
              </a:rPr>
              <a:t> </a:t>
            </a:r>
          </a:p>
          <a:p>
            <a:pPr indent="-343080" lvl="0" marL="343080" marR="0" rtl="0" algn="l">
              <a:lnSpc>
                <a:spcPct val="115000"/>
              </a:lnSpc>
              <a:spcBef>
                <a:spcPts val="0"/>
              </a:spcBef>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Consultant at Thoughtworks</a:t>
            </a:r>
          </a:p>
          <a:p>
            <a:pPr indent="0" lvl="0" marL="457200" marR="0" rtl="0" algn="l">
              <a:lnSpc>
                <a:spcPct val="115000"/>
              </a:lnSpc>
              <a:spcBef>
                <a:spcPts val="0"/>
              </a:spcBef>
              <a:buNone/>
            </a:pPr>
            <a:r>
              <a:t/>
            </a:r>
            <a:endParaRPr sz="2000">
              <a:latin typeface="Calibri"/>
              <a:ea typeface="Calibri"/>
              <a:cs typeface="Calibri"/>
              <a:sym typeface="Calibri"/>
            </a:endParaRPr>
          </a:p>
          <a:p>
            <a:pPr indent="0" lvl="0" marL="0" marR="0" rtl="0" algn="l">
              <a:lnSpc>
                <a:spcPct val="115000"/>
              </a:lnSpc>
              <a:spcBef>
                <a:spcPts val="0"/>
              </a:spcBef>
              <a:buNone/>
            </a:pPr>
            <a:r>
              <a:t/>
            </a:r>
            <a:endParaRPr b="1" i="1" sz="2000">
              <a:latin typeface="Calibri"/>
              <a:ea typeface="Calibri"/>
              <a:cs typeface="Calibri"/>
              <a:sym typeface="Calibri"/>
            </a:endParaRPr>
          </a:p>
          <a:p>
            <a:pPr indent="0" lvl="0" marL="0" marR="0" rtl="0" algn="l">
              <a:lnSpc>
                <a:spcPct val="115000"/>
              </a:lnSpc>
              <a:spcBef>
                <a:spcPts val="0"/>
              </a:spcBef>
              <a:buNone/>
            </a:pPr>
            <a:r>
              <a:t/>
            </a:r>
            <a:endParaRPr b="1" i="1" sz="2000">
              <a:latin typeface="Calibri"/>
              <a:ea typeface="Calibri"/>
              <a:cs typeface="Calibri"/>
              <a:sym typeface="Calibri"/>
            </a:endParaRPr>
          </a:p>
          <a:p>
            <a:pPr indent="0" lvl="0" marL="0" marR="0" rtl="0" algn="l">
              <a:lnSpc>
                <a:spcPct val="115000"/>
              </a:lnSpc>
              <a:spcBef>
                <a:spcPts val="0"/>
              </a:spcBef>
              <a:buNone/>
            </a:pPr>
            <a:r>
              <a:t/>
            </a:r>
            <a:endParaRPr b="1" i="1" sz="2000">
              <a:latin typeface="Calibri"/>
              <a:ea typeface="Calibri"/>
              <a:cs typeface="Calibri"/>
              <a:sym typeface="Calibri"/>
            </a:endParaRPr>
          </a:p>
          <a:p>
            <a:pPr lvl="0" marR="0" rtl="0" algn="l">
              <a:lnSpc>
                <a:spcPct val="115000"/>
              </a:lnSpc>
              <a:spcBef>
                <a:spcPts val="0"/>
              </a:spcBef>
              <a:buNone/>
            </a:pPr>
            <a:r>
              <a:t/>
            </a:r>
            <a:endParaRPr sz="1800"/>
          </a:p>
        </p:txBody>
      </p:sp>
      <p:sp>
        <p:nvSpPr>
          <p:cNvPr id="80" name="Shape 80"/>
          <p:cNvSpPr txBox="1"/>
          <p:nvPr/>
        </p:nvSpPr>
        <p:spPr>
          <a:xfrm>
            <a:off x="6444000" y="2458425"/>
            <a:ext cx="2391600" cy="735600"/>
          </a:xfrm>
          <a:prstGeom prst="rect">
            <a:avLst/>
          </a:prstGeom>
          <a:noFill/>
          <a:ln>
            <a:noFill/>
          </a:ln>
        </p:spPr>
        <p:txBody>
          <a:bodyPr anchorCtr="0" anchor="t" bIns="91425" lIns="91425" rIns="91425" tIns="91425">
            <a:noAutofit/>
          </a:bodyPr>
          <a:lstStyle/>
          <a:p>
            <a:pPr lvl="0" rtl="0">
              <a:spcBef>
                <a:spcPts val="0"/>
              </a:spcBef>
              <a:buNone/>
            </a:pPr>
            <a:r>
              <a:rPr lang="en-US"/>
              <a:t>@tester_RSA</a:t>
            </a:r>
          </a:p>
          <a:p>
            <a:pPr lvl="0">
              <a:spcBef>
                <a:spcPts val="0"/>
              </a:spcBef>
              <a:buNone/>
            </a:pPr>
            <a:r>
              <a:rPr lang="en-US" u="sng">
                <a:solidFill>
                  <a:schemeClr val="hlink"/>
                </a:solidFill>
                <a:hlinkClick r:id="rId3"/>
              </a:rPr>
              <a:t>sinclair@thoughtworks.com</a:t>
            </a:r>
          </a:p>
          <a:p>
            <a:pPr lvl="0">
              <a:spcBef>
                <a:spcPts val="0"/>
              </a:spcBef>
              <a:buClr>
                <a:schemeClr val="dk1"/>
              </a:buClr>
              <a:buFont typeface="Arial"/>
              <a:buNone/>
            </a:pPr>
            <a:r>
              <a:rPr lang="en-US">
                <a:solidFill>
                  <a:schemeClr val="dk1"/>
                </a:solidFill>
              </a:rPr>
              <a:t>waynesinclair.co.za</a:t>
            </a:r>
          </a:p>
        </p:txBody>
      </p:sp>
      <p:pic>
        <p:nvPicPr>
          <p:cNvPr id="81" name="Shape 81"/>
          <p:cNvPicPr preferRelativeResize="0"/>
          <p:nvPr/>
        </p:nvPicPr>
        <p:blipFill>
          <a:blip r:embed="rId4">
            <a:alphaModFix/>
          </a:blip>
          <a:stretch>
            <a:fillRect/>
          </a:stretch>
        </p:blipFill>
        <p:spPr>
          <a:xfrm>
            <a:off x="1175325" y="2961596"/>
            <a:ext cx="4441600" cy="3145774"/>
          </a:xfrm>
          <a:prstGeom prst="rect">
            <a:avLst/>
          </a:prstGeom>
          <a:noFill/>
          <a:ln>
            <a:noFill/>
          </a:ln>
        </p:spPr>
      </p:pic>
      <p:pic>
        <p:nvPicPr>
          <p:cNvPr id="82" name="Shape 82"/>
          <p:cNvPicPr preferRelativeResize="0"/>
          <p:nvPr/>
        </p:nvPicPr>
        <p:blipFill rotWithShape="1">
          <a:blip r:embed="rId5">
            <a:alphaModFix/>
          </a:blip>
          <a:srcRect b="0" l="0" r="0" t="0"/>
          <a:stretch/>
        </p:blipFill>
        <p:spPr>
          <a:xfrm>
            <a:off x="6875749" y="1282649"/>
            <a:ext cx="1024800" cy="10248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nvSpPr>
        <p:spPr>
          <a:xfrm>
            <a:off x="467639" y="296639"/>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i="0" lang="en-US" sz="3200" cap="none" strike="noStrike">
                <a:solidFill>
                  <a:srgbClr val="000000"/>
                </a:solidFill>
                <a:latin typeface="Calibri"/>
                <a:ea typeface="Calibri"/>
                <a:cs typeface="Calibri"/>
                <a:sym typeface="Calibri"/>
              </a:rPr>
              <a:t>Introductions</a:t>
            </a:r>
          </a:p>
        </p:txBody>
      </p:sp>
      <p:sp>
        <p:nvSpPr>
          <p:cNvPr id="92" name="Shape 92"/>
          <p:cNvSpPr/>
          <p:nvPr/>
        </p:nvSpPr>
        <p:spPr>
          <a:xfrm>
            <a:off x="1259750" y="1609925"/>
            <a:ext cx="5177100" cy="5047500"/>
          </a:xfrm>
          <a:prstGeom prst="rect">
            <a:avLst/>
          </a:prstGeom>
          <a:noFill/>
          <a:ln>
            <a:noFill/>
          </a:ln>
        </p:spPr>
        <p:txBody>
          <a:bodyPr anchorCtr="0" anchor="t" bIns="45000" lIns="90000" rIns="90000" tIns="45000">
            <a:noAutofit/>
          </a:bodyPr>
          <a:lstStyle/>
          <a:p>
            <a:pPr indent="0" lvl="0" marL="0" marR="0" rtl="0" algn="l">
              <a:lnSpc>
                <a:spcPct val="115000"/>
              </a:lnSpc>
              <a:spcBef>
                <a:spcPts val="0"/>
              </a:spcBef>
              <a:buSzPct val="25000"/>
              <a:buNone/>
            </a:pPr>
            <a:r>
              <a:rPr b="1" i="1" lang="en-US" sz="2000" u="none" cap="none" strike="noStrike">
                <a:solidFill>
                  <a:srgbClr val="000000"/>
                </a:solidFill>
                <a:latin typeface="Calibri"/>
                <a:ea typeface="Calibri"/>
                <a:cs typeface="Calibri"/>
                <a:sym typeface="Calibri"/>
              </a:rPr>
              <a:t>Mboneni Radebe</a:t>
            </a:r>
          </a:p>
          <a:p>
            <a:pPr indent="-343080" lvl="0" marL="343080" marR="0" rtl="0" algn="l">
              <a:lnSpc>
                <a:spcPct val="115000"/>
              </a:lnSpc>
              <a:spcBef>
                <a:spcPts val="0"/>
              </a:spcBef>
              <a:buClr>
                <a:srgbClr val="000000"/>
              </a:buClr>
              <a:buSzPct val="100000"/>
              <a:buFont typeface="Arial"/>
              <a:buChar char="•"/>
            </a:pPr>
            <a:r>
              <a:rPr b="0" i="0" lang="en-US" sz="2000" u="none" cap="none" strike="noStrike">
                <a:solidFill>
                  <a:srgbClr val="000000"/>
                </a:solidFill>
                <a:latin typeface="Calibri"/>
                <a:ea typeface="Calibri"/>
                <a:cs typeface="Calibri"/>
                <a:sym typeface="Calibri"/>
              </a:rPr>
              <a:t>Consultant at Thoughtworks	</a:t>
            </a:r>
          </a:p>
        </p:txBody>
      </p:sp>
      <p:pic>
        <p:nvPicPr>
          <p:cNvPr id="93" name="Shape 93"/>
          <p:cNvPicPr preferRelativeResize="0"/>
          <p:nvPr/>
        </p:nvPicPr>
        <p:blipFill rotWithShape="1">
          <a:blip r:embed="rId3">
            <a:alphaModFix/>
          </a:blip>
          <a:srcRect b="0" l="0" r="0" t="0"/>
          <a:stretch/>
        </p:blipFill>
        <p:spPr>
          <a:xfrm>
            <a:off x="6795487" y="1385560"/>
            <a:ext cx="1097400" cy="1097400"/>
          </a:xfrm>
          <a:prstGeom prst="rect">
            <a:avLst/>
          </a:prstGeom>
          <a:noFill/>
          <a:ln>
            <a:noFill/>
          </a:ln>
        </p:spPr>
      </p:pic>
      <p:sp>
        <p:nvSpPr>
          <p:cNvPr id="94" name="Shape 94"/>
          <p:cNvSpPr txBox="1"/>
          <p:nvPr/>
        </p:nvSpPr>
        <p:spPr>
          <a:xfrm>
            <a:off x="6221250" y="2625025"/>
            <a:ext cx="2534100" cy="529200"/>
          </a:xfrm>
          <a:prstGeom prst="rect">
            <a:avLst/>
          </a:prstGeom>
          <a:noFill/>
          <a:ln>
            <a:noFill/>
          </a:ln>
        </p:spPr>
        <p:txBody>
          <a:bodyPr anchorCtr="0" anchor="t" bIns="91425" lIns="91425" rIns="91425" tIns="91425">
            <a:noAutofit/>
          </a:bodyPr>
          <a:lstStyle/>
          <a:p>
            <a:pPr lvl="0" rtl="0">
              <a:spcBef>
                <a:spcPts val="0"/>
              </a:spcBef>
              <a:buNone/>
            </a:pPr>
            <a:r>
              <a:rPr lang="en-US"/>
              <a:t>@Zululegend</a:t>
            </a:r>
          </a:p>
          <a:p>
            <a:pPr lvl="0" rtl="0">
              <a:spcBef>
                <a:spcPts val="0"/>
              </a:spcBef>
              <a:buNone/>
            </a:pPr>
            <a:r>
              <a:rPr lang="en-US"/>
              <a:t>mradebe@thoughtworks.com</a:t>
            </a:r>
          </a:p>
        </p:txBody>
      </p:sp>
      <p:pic>
        <p:nvPicPr>
          <p:cNvPr id="95" name="Shape 95"/>
          <p:cNvPicPr preferRelativeResize="0"/>
          <p:nvPr/>
        </p:nvPicPr>
        <p:blipFill>
          <a:blip r:embed="rId4">
            <a:alphaModFix/>
          </a:blip>
          <a:stretch>
            <a:fillRect/>
          </a:stretch>
        </p:blipFill>
        <p:spPr>
          <a:xfrm>
            <a:off x="1259750" y="2752874"/>
            <a:ext cx="4641274" cy="31750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900"/>
                                        <p:tgtEl>
                                          <p:spTgt spid="9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nvSpPr>
        <p:spPr>
          <a:xfrm>
            <a:off x="0" y="296639"/>
            <a:ext cx="9052559" cy="114263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i="0" lang="en-US" sz="2600" cap="none" strike="noStrike">
                <a:solidFill>
                  <a:srgbClr val="000000"/>
                </a:solidFill>
                <a:latin typeface="Calibri"/>
                <a:ea typeface="Calibri"/>
                <a:cs typeface="Calibri"/>
                <a:sym typeface="Calibri"/>
              </a:rPr>
              <a:t>Top 5 Technical Challenges in Application Development</a:t>
            </a:r>
          </a:p>
        </p:txBody>
      </p:sp>
      <p:pic>
        <p:nvPicPr>
          <p:cNvPr id="102" name="Shape 102"/>
          <p:cNvPicPr preferRelativeResize="0"/>
          <p:nvPr/>
        </p:nvPicPr>
        <p:blipFill rotWithShape="1">
          <a:blip r:embed="rId3">
            <a:alphaModFix/>
          </a:blip>
          <a:srcRect b="0" l="0" r="0" t="0"/>
          <a:stretch/>
        </p:blipFill>
        <p:spPr>
          <a:xfrm>
            <a:off x="82450" y="1471325"/>
            <a:ext cx="8878800" cy="4831200"/>
          </a:xfrm>
          <a:prstGeom prst="rect">
            <a:avLst/>
          </a:prstGeom>
          <a:noFill/>
          <a:ln>
            <a:noFill/>
          </a:ln>
        </p:spPr>
      </p:pic>
      <p:sp>
        <p:nvSpPr>
          <p:cNvPr id="103" name="Shape 103"/>
          <p:cNvSpPr txBox="1"/>
          <p:nvPr/>
        </p:nvSpPr>
        <p:spPr>
          <a:xfrm>
            <a:off x="1303225" y="6412175"/>
            <a:ext cx="6195600" cy="416700"/>
          </a:xfrm>
          <a:prstGeom prst="rect">
            <a:avLst/>
          </a:prstGeom>
          <a:noFill/>
          <a:ln>
            <a:noFill/>
          </a:ln>
        </p:spPr>
        <p:txBody>
          <a:bodyPr anchorCtr="0" anchor="t" bIns="91425" lIns="91425" rIns="91425" tIns="91425">
            <a:noAutofit/>
          </a:bodyPr>
          <a:lstStyle/>
          <a:p>
            <a:pPr lvl="0">
              <a:spcBef>
                <a:spcPts val="0"/>
              </a:spcBef>
              <a:buNone/>
            </a:pPr>
            <a:r>
              <a:rPr lang="en-US"/>
              <a:t>https://www.capgemini.com/resources/world-quality-report-2015-16</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Digital Transformation</a:t>
            </a:r>
          </a:p>
        </p:txBody>
      </p:sp>
      <p:sp>
        <p:nvSpPr>
          <p:cNvPr id="113" name="Shape 113"/>
          <p:cNvSpPr/>
          <p:nvPr/>
        </p:nvSpPr>
        <p:spPr>
          <a:xfrm>
            <a:off x="1259650" y="1439649"/>
            <a:ext cx="7704300" cy="2243700"/>
          </a:xfrm>
          <a:prstGeom prst="rect">
            <a:avLst/>
          </a:prstGeom>
          <a:noFill/>
          <a:ln>
            <a:noFill/>
          </a:ln>
        </p:spPr>
        <p:txBody>
          <a:bodyPr anchorCtr="0" anchor="t" bIns="45000" lIns="90000" rIns="90000" tIns="45000">
            <a:noAutofit/>
          </a:bodyPr>
          <a:lstStyle/>
          <a:p>
            <a:pPr indent="0" lvl="0" marL="0" marR="0" rtl="0" algn="l">
              <a:lnSpc>
                <a:spcPct val="150000"/>
              </a:lnSpc>
              <a:spcBef>
                <a:spcPts val="0"/>
              </a:spcBef>
              <a:buNone/>
            </a:pPr>
            <a:r>
              <a:rPr i="1" lang="en-US" sz="3000">
                <a:latin typeface="Calibri"/>
                <a:ea typeface="Calibri"/>
                <a:cs typeface="Calibri"/>
                <a:sym typeface="Calibri"/>
              </a:rPr>
              <a:t>Re-aligning and investing in new technology and business models with a specific focus on the customer experience</a:t>
            </a:r>
          </a:p>
          <a:p>
            <a:pPr indent="0" lvl="0" marL="0" marR="0" rtl="0" algn="l">
              <a:lnSpc>
                <a:spcPct val="150000"/>
              </a:lnSpc>
              <a:spcBef>
                <a:spcPts val="0"/>
              </a:spcBef>
              <a:buNone/>
            </a:pPr>
            <a:r>
              <a:t/>
            </a:r>
            <a:endParaRPr i="1" sz="3000">
              <a:latin typeface="Calibri"/>
              <a:ea typeface="Calibri"/>
              <a:cs typeface="Calibri"/>
              <a:sym typeface="Calibri"/>
            </a:endParaRPr>
          </a:p>
          <a:p>
            <a:pPr indent="0" lvl="0" marL="457200" marR="0" rtl="0" algn="l">
              <a:lnSpc>
                <a:spcPct val="150000"/>
              </a:lnSpc>
              <a:spcBef>
                <a:spcPts val="0"/>
              </a:spcBef>
              <a:spcAft>
                <a:spcPts val="0"/>
              </a:spcAft>
              <a:buNone/>
            </a:pPr>
            <a:r>
              <a:t/>
            </a:r>
            <a:endParaRPr sz="2000">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latin typeface="Calibri"/>
              <a:ea typeface="Calibri"/>
              <a:cs typeface="Calibri"/>
              <a:sym typeface="Calibri"/>
            </a:endParaRPr>
          </a:p>
        </p:txBody>
      </p:sp>
      <p:pic>
        <p:nvPicPr>
          <p:cNvPr id="114" name="Shape 114"/>
          <p:cNvPicPr preferRelativeResize="0"/>
          <p:nvPr/>
        </p:nvPicPr>
        <p:blipFill>
          <a:blip r:embed="rId3">
            <a:alphaModFix/>
          </a:blip>
          <a:stretch>
            <a:fillRect/>
          </a:stretch>
        </p:blipFill>
        <p:spPr>
          <a:xfrm>
            <a:off x="5810374" y="4820300"/>
            <a:ext cx="2239325" cy="1055875"/>
          </a:xfrm>
          <a:prstGeom prst="rect">
            <a:avLst/>
          </a:prstGeom>
          <a:noFill/>
          <a:ln>
            <a:noFill/>
          </a:ln>
        </p:spPr>
      </p:pic>
      <p:sp>
        <p:nvSpPr>
          <p:cNvPr id="115" name="Shape 115"/>
          <p:cNvSpPr txBox="1"/>
          <p:nvPr/>
        </p:nvSpPr>
        <p:spPr>
          <a:xfrm>
            <a:off x="1259650" y="3563150"/>
            <a:ext cx="7359300" cy="633000"/>
          </a:xfrm>
          <a:prstGeom prst="rect">
            <a:avLst/>
          </a:prstGeom>
          <a:noFill/>
          <a:ln>
            <a:noFill/>
          </a:ln>
        </p:spPr>
        <p:txBody>
          <a:bodyPr anchorCtr="0" anchor="t" bIns="91425" lIns="91425" rIns="91425" tIns="91425">
            <a:noAutofit/>
          </a:bodyPr>
          <a:lstStyle/>
          <a:p>
            <a:pPr lvl="0">
              <a:spcBef>
                <a:spcPts val="0"/>
              </a:spcBef>
              <a:buNone/>
            </a:pPr>
            <a:r>
              <a:rPr lang="en-US" sz="1200"/>
              <a:t>https://www.accenture.com/_acnmedia/Accenture/Conversion-Assets/DotCom/Documents/Global/PDF/Digital_2/Accenture-Digital-Transformation-In-The-Age-Of-The-Customer.pdf</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nvSpPr>
        <p:spPr>
          <a:xfrm>
            <a:off x="457200" y="274680"/>
            <a:ext cx="8229239" cy="114263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strike="noStrike">
                <a:solidFill>
                  <a:srgbClr val="000000"/>
                </a:solidFill>
                <a:latin typeface="Calibri"/>
                <a:ea typeface="Calibri"/>
                <a:cs typeface="Calibri"/>
                <a:sym typeface="Calibri"/>
              </a:rPr>
              <a:t>Digital Transformation</a:t>
            </a:r>
          </a:p>
        </p:txBody>
      </p:sp>
      <p:sp>
        <p:nvSpPr>
          <p:cNvPr id="125" name="Shape 125"/>
          <p:cNvSpPr/>
          <p:nvPr/>
        </p:nvSpPr>
        <p:spPr>
          <a:xfrm>
            <a:off x="1259640" y="1439640"/>
            <a:ext cx="7704300" cy="4966500"/>
          </a:xfrm>
          <a:prstGeom prst="rect">
            <a:avLst/>
          </a:prstGeom>
          <a:noFill/>
          <a:ln>
            <a:noFill/>
          </a:ln>
        </p:spPr>
        <p:txBody>
          <a:bodyPr anchorCtr="0" anchor="t" bIns="45000" lIns="90000" rIns="90000" tIns="45000">
            <a:noAutofit/>
          </a:bodyPr>
          <a:lstStyle/>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General impact of digital transformation</a:t>
            </a:r>
          </a:p>
          <a:p>
            <a:pPr indent="-355600" lvl="1" marL="914400" marR="0" rtl="0" algn="l">
              <a:lnSpc>
                <a:spcPct val="115000"/>
              </a:lnSpc>
              <a:spcBef>
                <a:spcPts val="0"/>
              </a:spcBef>
              <a:spcAft>
                <a:spcPts val="0"/>
              </a:spcAft>
              <a:buClr>
                <a:srgbClr val="464646"/>
              </a:buClr>
              <a:buSzPct val="100000"/>
              <a:buFont typeface="Calibri"/>
              <a:buChar char="○"/>
            </a:pPr>
            <a:r>
              <a:rPr lang="en-US" sz="2000">
                <a:solidFill>
                  <a:srgbClr val="464646"/>
                </a:solidFill>
                <a:latin typeface="Calibri"/>
                <a:ea typeface="Calibri"/>
                <a:cs typeface="Calibri"/>
                <a:sym typeface="Calibri"/>
              </a:rPr>
              <a:t>Focus shifting to customer</a:t>
            </a:r>
          </a:p>
          <a:p>
            <a:pPr indent="-355600" lvl="1" marL="914400" marR="0" rtl="0" algn="l">
              <a:lnSpc>
                <a:spcPct val="115000"/>
              </a:lnSpc>
              <a:spcBef>
                <a:spcPts val="0"/>
              </a:spcBef>
              <a:spcAft>
                <a:spcPts val="0"/>
              </a:spcAft>
              <a:buClr>
                <a:srgbClr val="464646"/>
              </a:buClr>
              <a:buSzPct val="100000"/>
              <a:buFont typeface="Calibri"/>
              <a:buChar char="○"/>
            </a:pPr>
            <a:r>
              <a:rPr lang="en-US" sz="2000">
                <a:solidFill>
                  <a:srgbClr val="464646"/>
                </a:solidFill>
                <a:latin typeface="Calibri"/>
                <a:ea typeface="Calibri"/>
                <a:cs typeface="Calibri"/>
                <a:sym typeface="Calibri"/>
              </a:rPr>
              <a:t>Multi-Channel</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Speed to market</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Deliver faster</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Maintain quality &amp; user experience</a:t>
            </a:r>
          </a:p>
          <a:p>
            <a:pPr lvl="0" marR="0" rtl="0" algn="l">
              <a:lnSpc>
                <a:spcPct val="115000"/>
              </a:lnSpc>
              <a:spcBef>
                <a:spcPts val="0"/>
              </a:spcBef>
              <a:spcAft>
                <a:spcPts val="0"/>
              </a:spcAft>
              <a:buNone/>
            </a:pPr>
            <a:r>
              <a:t/>
            </a:r>
            <a:endParaRPr sz="2000">
              <a:solidFill>
                <a:srgbClr val="464646"/>
              </a:solidFill>
              <a:latin typeface="Calibri"/>
              <a:ea typeface="Calibri"/>
              <a:cs typeface="Calibri"/>
              <a:sym typeface="Calibri"/>
            </a:endParaRP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p>
        </p:txBody>
      </p:sp>
      <p:pic>
        <p:nvPicPr>
          <p:cNvPr id="126" name="Shape 126"/>
          <p:cNvPicPr preferRelativeResize="0"/>
          <p:nvPr/>
        </p:nvPicPr>
        <p:blipFill>
          <a:blip r:embed="rId3">
            <a:alphaModFix/>
          </a:blip>
          <a:stretch>
            <a:fillRect/>
          </a:stretch>
        </p:blipFill>
        <p:spPr>
          <a:xfrm>
            <a:off x="5614325" y="4090800"/>
            <a:ext cx="2857500" cy="16002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strike="noStrike">
                <a:solidFill>
                  <a:srgbClr val="000000"/>
                </a:solidFill>
                <a:latin typeface="Calibri"/>
                <a:ea typeface="Calibri"/>
                <a:cs typeface="Calibri"/>
                <a:sym typeface="Calibri"/>
              </a:rPr>
              <a:t>Digital Transformation </a:t>
            </a:r>
          </a:p>
        </p:txBody>
      </p:sp>
      <p:sp>
        <p:nvSpPr>
          <p:cNvPr id="136" name="Shape 136"/>
          <p:cNvSpPr/>
          <p:nvPr/>
        </p:nvSpPr>
        <p:spPr>
          <a:xfrm>
            <a:off x="1259640" y="1439640"/>
            <a:ext cx="7704300" cy="4966500"/>
          </a:xfrm>
          <a:prstGeom prst="rect">
            <a:avLst/>
          </a:prstGeom>
          <a:noFill/>
          <a:ln>
            <a:noFill/>
          </a:ln>
        </p:spPr>
        <p:txBody>
          <a:bodyPr anchorCtr="0" anchor="t" bIns="45000" lIns="90000" rIns="90000" tIns="45000">
            <a:noAutofit/>
          </a:bodyPr>
          <a:lstStyle/>
          <a:p>
            <a:pPr indent="-355600" lvl="0" marL="4572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Impact on QA and testing</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Support faster software delivery, not become bottleneck</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Manually testing is costly and time consuming</a:t>
            </a:r>
          </a:p>
          <a:p>
            <a:pPr indent="-355600" lvl="1" marL="914400" rtl="0">
              <a:lnSpc>
                <a:spcPct val="115000"/>
              </a:lnSpc>
              <a:spcBef>
                <a:spcPts val="0"/>
              </a:spcBef>
              <a:buClr>
                <a:srgbClr val="464646"/>
              </a:buClr>
              <a:buSzPct val="100000"/>
              <a:buFont typeface="Calibri"/>
              <a:buChar char="○"/>
            </a:pPr>
            <a:r>
              <a:rPr lang="en-US" sz="2000">
                <a:solidFill>
                  <a:srgbClr val="464646"/>
                </a:solidFill>
                <a:latin typeface="Calibri"/>
                <a:ea typeface="Calibri"/>
                <a:cs typeface="Calibri"/>
                <a:sym typeface="Calibri"/>
              </a:rPr>
              <a:t>New approaches</a:t>
            </a: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p>
        </p:txBody>
      </p:sp>
      <p:pic>
        <p:nvPicPr>
          <p:cNvPr id="137" name="Shape 137"/>
          <p:cNvPicPr preferRelativeResize="0"/>
          <p:nvPr/>
        </p:nvPicPr>
        <p:blipFill>
          <a:blip r:embed="rId3">
            <a:alphaModFix/>
          </a:blip>
          <a:stretch>
            <a:fillRect/>
          </a:stretch>
        </p:blipFill>
        <p:spPr>
          <a:xfrm>
            <a:off x="5243950" y="3590912"/>
            <a:ext cx="2838450" cy="16097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nvSpPr>
        <p:spPr>
          <a:xfrm>
            <a:off x="457200" y="274680"/>
            <a:ext cx="8229300" cy="11427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buSzPct val="25000"/>
              <a:buNone/>
            </a:pPr>
            <a:r>
              <a:rPr b="1" lang="en-US" sz="3200">
                <a:latin typeface="Calibri"/>
                <a:ea typeface="Calibri"/>
                <a:cs typeface="Calibri"/>
                <a:sym typeface="Calibri"/>
              </a:rPr>
              <a:t>Is Test Automation a Solution?</a:t>
            </a:r>
            <a:r>
              <a:rPr b="1" lang="en-US" sz="3200"/>
              <a:t> </a:t>
            </a:r>
          </a:p>
        </p:txBody>
      </p:sp>
      <p:sp>
        <p:nvSpPr>
          <p:cNvPr id="147" name="Shape 147"/>
          <p:cNvSpPr/>
          <p:nvPr/>
        </p:nvSpPr>
        <p:spPr>
          <a:xfrm>
            <a:off x="1259640" y="1439640"/>
            <a:ext cx="7704300" cy="4966500"/>
          </a:xfrm>
          <a:prstGeom prst="rect">
            <a:avLst/>
          </a:prstGeom>
          <a:noFill/>
          <a:ln>
            <a:noFill/>
          </a:ln>
        </p:spPr>
        <p:txBody>
          <a:bodyPr anchorCtr="0" anchor="t" bIns="45000" lIns="90000" rIns="90000" tIns="45000">
            <a:noAutofit/>
          </a:bodyPr>
          <a:lstStyle/>
          <a:p>
            <a:pPr lvl="0" rtl="0" algn="ctr">
              <a:lnSpc>
                <a:spcPct val="115000"/>
              </a:lnSpc>
              <a:spcBef>
                <a:spcPts val="0"/>
              </a:spcBef>
              <a:buNone/>
            </a:pPr>
            <a:r>
              <a:t/>
            </a:r>
            <a:endParaRPr sz="20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lvl="0" rtl="0" algn="ctr">
              <a:lnSpc>
                <a:spcPct val="115000"/>
              </a:lnSpc>
              <a:spcBef>
                <a:spcPts val="0"/>
              </a:spcBef>
              <a:buNone/>
            </a:pPr>
            <a:r>
              <a:t/>
            </a:r>
            <a:endParaRPr b="1" sz="2400">
              <a:solidFill>
                <a:srgbClr val="464646"/>
              </a:solidFill>
              <a:latin typeface="Calibri"/>
              <a:ea typeface="Calibri"/>
              <a:cs typeface="Calibri"/>
              <a:sym typeface="Calibri"/>
            </a:endParaRPr>
          </a:p>
          <a:p>
            <a:pPr indent="0" lvl="0" marL="457200" rtl="0">
              <a:spcBef>
                <a:spcPts val="0"/>
              </a:spcBef>
              <a:buNone/>
            </a:pPr>
            <a:r>
              <a:t/>
            </a:r>
            <a:endParaRPr sz="2000">
              <a:solidFill>
                <a:schemeClr val="dk1"/>
              </a:solidFill>
              <a:latin typeface="Calibri"/>
              <a:ea typeface="Calibri"/>
              <a:cs typeface="Calibri"/>
              <a:sym typeface="Calibri"/>
            </a:endParaRPr>
          </a:p>
          <a:p>
            <a:pPr lvl="0" rtl="0">
              <a:spcBef>
                <a:spcPts val="0"/>
              </a:spcBef>
              <a:buNone/>
            </a:pPr>
            <a:r>
              <a:t/>
            </a:r>
            <a:endParaRPr sz="2000">
              <a:solidFill>
                <a:schemeClr val="dk1"/>
              </a:solidFill>
              <a:latin typeface="Calibri"/>
              <a:ea typeface="Calibri"/>
              <a:cs typeface="Calibri"/>
              <a:sym typeface="Calibri"/>
            </a:endParaRPr>
          </a:p>
          <a:p>
            <a:pPr lvl="0" rtl="0">
              <a:spcBef>
                <a:spcPts val="0"/>
              </a:spcBef>
              <a:buNone/>
            </a:pPr>
            <a:r>
              <a:t/>
            </a:r>
            <a:endParaRPr sz="2000">
              <a:solidFill>
                <a:schemeClr val="dk1"/>
              </a:solidFill>
              <a:latin typeface="Calibri"/>
              <a:ea typeface="Calibri"/>
              <a:cs typeface="Calibri"/>
              <a:sym typeface="Calibri"/>
            </a:endParaRPr>
          </a:p>
          <a:p>
            <a:pPr lvl="0" rtl="0" algn="ctr">
              <a:spcBef>
                <a:spcPts val="0"/>
              </a:spcBef>
              <a:buNone/>
            </a:pPr>
            <a:r>
              <a:t/>
            </a:r>
            <a:endParaRPr sz="2000">
              <a:solidFill>
                <a:schemeClr val="dk1"/>
              </a:solidFill>
              <a:latin typeface="Calibri"/>
              <a:ea typeface="Calibri"/>
              <a:cs typeface="Calibri"/>
              <a:sym typeface="Calibri"/>
            </a:endParaRPr>
          </a:p>
          <a:p>
            <a:pPr indent="0" lvl="0" marL="0" rtl="0">
              <a:lnSpc>
                <a:spcPct val="115000"/>
              </a:lnSpc>
              <a:spcBef>
                <a:spcPts val="0"/>
              </a:spcBef>
              <a:buNone/>
            </a:pPr>
            <a:r>
              <a:t/>
            </a:r>
            <a:endParaRPr sz="2000">
              <a:solidFill>
                <a:srgbClr val="464646"/>
              </a:solidFill>
              <a:latin typeface="Calibri"/>
              <a:ea typeface="Calibri"/>
              <a:cs typeface="Calibri"/>
              <a:sym typeface="Calibri"/>
            </a:endParaRPr>
          </a:p>
          <a:p>
            <a:pPr indent="0" lvl="0" marL="457200" marR="0" rtl="0" algn="l">
              <a:lnSpc>
                <a:spcPct val="150000"/>
              </a:lnSpc>
              <a:spcBef>
                <a:spcPts val="0"/>
              </a:spcBef>
              <a:buNone/>
            </a:pPr>
            <a:r>
              <a:t/>
            </a:r>
            <a:endParaRPr b="0" i="0" sz="1800" u="none" cap="none" strike="noStrike"/>
          </a:p>
        </p:txBody>
      </p:sp>
      <p:pic>
        <p:nvPicPr>
          <p:cNvPr id="148" name="Shape 148"/>
          <p:cNvPicPr preferRelativeResize="0"/>
          <p:nvPr/>
        </p:nvPicPr>
        <p:blipFill>
          <a:blip r:embed="rId3">
            <a:alphaModFix/>
          </a:blip>
          <a:stretch>
            <a:fillRect/>
          </a:stretch>
        </p:blipFill>
        <p:spPr>
          <a:xfrm>
            <a:off x="2625924" y="2099150"/>
            <a:ext cx="3629924" cy="32698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